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radford\Desktop\UpdatedGraphs0708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radford\Desktop\UpdatedGraphs0708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radford\Desktop\UpdatedGraphs0708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71080915058131"/>
          <c:y val="3.3433331535612842E-2"/>
          <c:w val="0.84520427614748272"/>
          <c:h val="0.71360132851544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MTWS Tons Diverted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21937.480000000003</c:v>
                </c:pt>
                <c:pt idx="1">
                  <c:v>21742.400000000001</c:v>
                </c:pt>
                <c:pt idx="2">
                  <c:v>21574.14</c:v>
                </c:pt>
                <c:pt idx="3">
                  <c:v>22202.33</c:v>
                </c:pt>
                <c:pt idx="4">
                  <c:v>21764.190000000002</c:v>
                </c:pt>
                <c:pt idx="5">
                  <c:v>21817.359999999993</c:v>
                </c:pt>
                <c:pt idx="6">
                  <c:v>21085.476999999999</c:v>
                </c:pt>
                <c:pt idx="7">
                  <c:v>22974.86</c:v>
                </c:pt>
                <c:pt idx="8">
                  <c:v>24991.21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C-49AF-B854-06CD29904B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MTWS Waste Sent to Landfill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Sheet1!$C$2:$C$10</c:f>
              <c:numCache>
                <c:formatCode>#,##0</c:formatCode>
                <c:ptCount val="9"/>
                <c:pt idx="0">
                  <c:v>8768</c:v>
                </c:pt>
                <c:pt idx="1">
                  <c:v>9100</c:v>
                </c:pt>
                <c:pt idx="2">
                  <c:v>8855</c:v>
                </c:pt>
                <c:pt idx="3">
                  <c:v>9187</c:v>
                </c:pt>
                <c:pt idx="4">
                  <c:v>9223</c:v>
                </c:pt>
                <c:pt idx="5">
                  <c:v>9631</c:v>
                </c:pt>
                <c:pt idx="6">
                  <c:v>9767</c:v>
                </c:pt>
                <c:pt idx="7">
                  <c:v>6906</c:v>
                </c:pt>
                <c:pt idx="8">
                  <c:v>7612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C-49AF-B854-06CD29904B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Tons Sent to Landfill by non-MTWS Haulers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Sheet1!$D$2:$D$10</c:f>
              <c:numCache>
                <c:formatCode>[$-1010409]#,##0;\-#,##0</c:formatCode>
                <c:ptCount val="9"/>
                <c:pt idx="0">
                  <c:v>4559.7299999999996</c:v>
                </c:pt>
                <c:pt idx="1">
                  <c:v>4390.8099999999995</c:v>
                </c:pt>
                <c:pt idx="2">
                  <c:v>5196.7099999999991</c:v>
                </c:pt>
                <c:pt idx="3">
                  <c:v>5304.9599999999991</c:v>
                </c:pt>
                <c:pt idx="4">
                  <c:v>6211.4599999999991</c:v>
                </c:pt>
                <c:pt idx="5">
                  <c:v>6346.6900000000005</c:v>
                </c:pt>
                <c:pt idx="6">
                  <c:v>4820.4799999999996</c:v>
                </c:pt>
                <c:pt idx="7">
                  <c:v>6564.58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C-49AF-B854-06CD29904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8313968"/>
        <c:axId val="1552341760"/>
      </c:barChart>
      <c:catAx>
        <c:axId val="1078313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341760"/>
        <c:crosses val="autoZero"/>
        <c:auto val="1"/>
        <c:lblAlgn val="ctr"/>
        <c:lblOffset val="100"/>
        <c:noMultiLvlLbl val="0"/>
      </c:catAx>
      <c:valAx>
        <c:axId val="1552341760"/>
        <c:scaling>
          <c:orientation val="minMax"/>
          <c:max val="2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31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24535022541E-2"/>
          <c:y val="0.82792331823248111"/>
          <c:w val="0.56839179605137047"/>
          <c:h val="0.15495339409628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MTWS Diversion</a:t>
            </a:r>
            <a:r>
              <a:rPr lang="en-US" baseline="0"/>
              <a:t> Rate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Diversion Rate Goal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Sheet1!$A$18:$A$26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Sheet1!$B$18:$B$26</c:f>
              <c:numCache>
                <c:formatCode>0%</c:formatCode>
                <c:ptCount val="9"/>
                <c:pt idx="0">
                  <c:v>0.62</c:v>
                </c:pt>
                <c:pt idx="1">
                  <c:v>0.69</c:v>
                </c:pt>
                <c:pt idx="2">
                  <c:v>0.78</c:v>
                </c:pt>
                <c:pt idx="3">
                  <c:v>0.78</c:v>
                </c:pt>
                <c:pt idx="4">
                  <c:v>0.78</c:v>
                </c:pt>
                <c:pt idx="5">
                  <c:v>0.78</c:v>
                </c:pt>
                <c:pt idx="6">
                  <c:v>0.78</c:v>
                </c:pt>
                <c:pt idx="7">
                  <c:v>0.78</c:v>
                </c:pt>
                <c:pt idx="8">
                  <c:v>0.78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25-49FC-91E6-9474C1ADBE24}"/>
            </c:ext>
          </c:extLst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Diversion Rate Achieved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Sheet1!$A$18:$A$26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Sheet1!$C$18:$C$26</c:f>
              <c:numCache>
                <c:formatCode>0%</c:formatCode>
                <c:ptCount val="9"/>
                <c:pt idx="0">
                  <c:v>0.66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0.64</c:v>
                </c:pt>
                <c:pt idx="5">
                  <c:v>0.64</c:v>
                </c:pt>
                <c:pt idx="6">
                  <c:v>0.63</c:v>
                </c:pt>
                <c:pt idx="7">
                  <c:v>0.69</c:v>
                </c:pt>
                <c:pt idx="8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25-49FC-91E6-9474C1ADB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1601824"/>
        <c:axId val="887620672"/>
      </c:lineChart>
      <c:catAx>
        <c:axId val="961601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620672"/>
        <c:crosses val="autoZero"/>
        <c:auto val="1"/>
        <c:lblAlgn val="ctr"/>
        <c:lblOffset val="100"/>
        <c:noMultiLvlLbl val="0"/>
      </c:catAx>
      <c:valAx>
        <c:axId val="88762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Diversion Rate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261276975794692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160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Diversion Rate as Calculated by CalRecycle </a:t>
            </a:r>
          </a:p>
          <a:p>
            <a:pPr>
              <a:defRPr/>
            </a:pPr>
            <a:r>
              <a:rPr lang="en-US"/>
              <a:t>(Pounds Per Person Per Day)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Sheet1!$B$38</c:f>
              <c:strCache>
                <c:ptCount val="1"/>
                <c:pt idx="0">
                  <c:v>Target Per Resident Disposal Rate (pounds / day)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Sheet1!$A$39:$A$47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Sheet1!$B$39:$B$47</c:f>
              <c:numCache>
                <c:formatCode>General</c:formatCode>
                <c:ptCount val="9"/>
                <c:pt idx="0">
                  <c:v>4.4000000000000004</c:v>
                </c:pt>
                <c:pt idx="1">
                  <c:v>4.4000000000000004</c:v>
                </c:pt>
                <c:pt idx="2">
                  <c:v>4.4000000000000004</c:v>
                </c:pt>
                <c:pt idx="3">
                  <c:v>4.4000000000000004</c:v>
                </c:pt>
                <c:pt idx="4">
                  <c:v>4.4000000000000004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D9-48D1-A483-E9F46826E2F6}"/>
            </c:ext>
          </c:extLst>
        </c:ser>
        <c:ser>
          <c:idx val="1"/>
          <c:order val="1"/>
          <c:tx>
            <c:strRef>
              <c:f>Sheet1!$C$38</c:f>
              <c:strCache>
                <c:ptCount val="1"/>
                <c:pt idx="0">
                  <c:v>Annual per Capita Disposal Rate per Resident (pounds/day)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Sheet1!$A$39:$A$47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Sheet1!$C$39:$C$47</c:f>
              <c:numCache>
                <c:formatCode>General</c:formatCode>
                <c:ptCount val="9"/>
                <c:pt idx="0">
                  <c:v>2.5</c:v>
                </c:pt>
                <c:pt idx="1">
                  <c:v>2.5</c:v>
                </c:pt>
                <c:pt idx="2">
                  <c:v>2.6</c:v>
                </c:pt>
                <c:pt idx="3">
                  <c:v>2.6</c:v>
                </c:pt>
                <c:pt idx="4">
                  <c:v>2.8</c:v>
                </c:pt>
                <c:pt idx="5">
                  <c:v>2.8</c:v>
                </c:pt>
                <c:pt idx="6">
                  <c:v>2.6</c:v>
                </c:pt>
                <c:pt idx="7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D9-48D1-A483-E9F46826E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1601824"/>
        <c:axId val="887620672"/>
      </c:lineChart>
      <c:catAx>
        <c:axId val="961601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620672"/>
        <c:crosses val="autoZero"/>
        <c:auto val="1"/>
        <c:lblAlgn val="ctr"/>
        <c:lblOffset val="100"/>
        <c:noMultiLvlLbl val="0"/>
      </c:catAx>
      <c:valAx>
        <c:axId val="88762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Pounds Per Day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261276975794692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160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2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4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5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2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2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0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DAD0-4AAF-4BB0-8959-9A4BF265E2D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9420-AE8F-458D-88E2-1451E057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7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ADDD08-B896-414A-B11D-5B754778DFFA}"/>
              </a:ext>
            </a:extLst>
          </p:cNvPr>
          <p:cNvSpPr txBox="1"/>
          <p:nvPr/>
        </p:nvSpPr>
        <p:spPr>
          <a:xfrm>
            <a:off x="380245" y="3657536"/>
            <a:ext cx="2806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Waste removed by non-Mission Trails haulers has stayed somewhat steady. This is primarily construction debris.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2019 data is not yet available.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AAC4DA-F282-443B-9666-773F77D33B96}"/>
              </a:ext>
            </a:extLst>
          </p:cNvPr>
          <p:cNvSpPr txBox="1"/>
          <p:nvPr/>
        </p:nvSpPr>
        <p:spPr>
          <a:xfrm>
            <a:off x="380245" y="1542002"/>
            <a:ext cx="28068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Waste diverted has gone up, and waste sent to landfill has gone down, primarily due to MTWS sending commercial MSW to be sorted in 2018 and 2019.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D765F-2D38-416D-A316-0706953D8C3C}"/>
              </a:ext>
            </a:extLst>
          </p:cNvPr>
          <p:cNvSpPr txBox="1"/>
          <p:nvPr/>
        </p:nvSpPr>
        <p:spPr>
          <a:xfrm>
            <a:off x="602055" y="389299"/>
            <a:ext cx="7939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Los Altos Solid Waste Disposal Summary and Trends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69E9B6B-314A-4C85-B196-91199486C4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746560"/>
              </p:ext>
            </p:extLst>
          </p:nvPr>
        </p:nvGraphicFramePr>
        <p:xfrm>
          <a:off x="3187083" y="1195387"/>
          <a:ext cx="5817250" cy="4193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885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ADDD08-B896-414A-B11D-5B754778DFFA}"/>
              </a:ext>
            </a:extLst>
          </p:cNvPr>
          <p:cNvSpPr txBox="1"/>
          <p:nvPr/>
        </p:nvSpPr>
        <p:spPr>
          <a:xfrm>
            <a:off x="380246" y="3838670"/>
            <a:ext cx="32954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Landfill waste generated per person per day has dropped to 2.4 pounds per person/day, a 14% reduction. This is primarily due to recycling and composting by Los Altos residents.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AAC4DA-F282-443B-9666-773F77D33B96}"/>
              </a:ext>
            </a:extLst>
          </p:cNvPr>
          <p:cNvSpPr txBox="1"/>
          <p:nvPr/>
        </p:nvSpPr>
        <p:spPr>
          <a:xfrm>
            <a:off x="380245" y="949106"/>
            <a:ext cx="32954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Percent of waste diverted from the landfill by MTWS has increased to 70%, primarily due to MTWS sending commercial MSW to be sorted.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FAD427A-09A8-4EFE-BEBD-608B0C5FD0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427420"/>
              </p:ext>
            </p:extLst>
          </p:nvPr>
        </p:nvGraphicFramePr>
        <p:xfrm>
          <a:off x="3746377" y="251974"/>
          <a:ext cx="5370989" cy="296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77E8E91-A4AB-4D33-815B-166A477228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310953"/>
              </p:ext>
            </p:extLst>
          </p:nvPr>
        </p:nvGraphicFramePr>
        <p:xfrm>
          <a:off x="4003829" y="3568822"/>
          <a:ext cx="5113537" cy="3289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55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148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Dalay</dc:creator>
  <cp:lastModifiedBy>Rose Radford</cp:lastModifiedBy>
  <cp:revision>8</cp:revision>
  <dcterms:created xsi:type="dcterms:W3CDTF">2020-07-08T19:28:15Z</dcterms:created>
  <dcterms:modified xsi:type="dcterms:W3CDTF">2020-07-09T00:09:15Z</dcterms:modified>
</cp:coreProperties>
</file>