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ink/ink1.xml" ContentType="application/inkml+xml"/>
  <Override PartName="/ppt/ink/ink2.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1"/>
    <p:sldMasterId id="2147483664" r:id="rId2"/>
  </p:sldMasterIdLst>
  <p:notesMasterIdLst>
    <p:notesMasterId r:id="rId14"/>
  </p:notesMasterIdLst>
  <p:handoutMasterIdLst>
    <p:handoutMasterId r:id="rId15"/>
  </p:handoutMasterIdLst>
  <p:sldIdLst>
    <p:sldId id="300" r:id="rId3"/>
    <p:sldId id="276" r:id="rId4"/>
    <p:sldId id="315" r:id="rId5"/>
    <p:sldId id="262" r:id="rId6"/>
    <p:sldId id="327" r:id="rId7"/>
    <p:sldId id="302" r:id="rId8"/>
    <p:sldId id="324" r:id="rId9"/>
    <p:sldId id="322" r:id="rId10"/>
    <p:sldId id="328" r:id="rId11"/>
    <p:sldId id="329" r:id="rId12"/>
    <p:sldId id="326" r:id="rId13"/>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54827"/>
    <a:srgbClr val="EEE6D7"/>
    <a:srgbClr val="A33B30"/>
    <a:srgbClr val="666129"/>
    <a:srgbClr val="511C74"/>
    <a:srgbClr val="C2751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85486" autoAdjust="0"/>
  </p:normalViewPr>
  <p:slideViewPr>
    <p:cSldViewPr>
      <p:cViewPr varScale="1">
        <p:scale>
          <a:sx n="91" d="100"/>
          <a:sy n="91" d="100"/>
        </p:scale>
        <p:origin x="1195" y="67"/>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87" d="100"/>
          <a:sy n="87" d="100"/>
        </p:scale>
        <p:origin x="-3768" y="-78"/>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heme" Target="theme/theme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notesMaster" Target="notesMasters/notesMaster1.xml"/></Relationships>
</file>

<file path=ppt/diagrams/_rels/data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svg"/><Relationship Id="rId1" Type="http://schemas.openxmlformats.org/officeDocument/2006/relationships/image" Target="../media/image5.png"/><Relationship Id="rId4" Type="http://schemas.openxmlformats.org/officeDocument/2006/relationships/image" Target="../media/image8.svg"/></Relationships>
</file>

<file path=ppt/diagrams/_rels/data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svg"/><Relationship Id="rId1" Type="http://schemas.openxmlformats.org/officeDocument/2006/relationships/image" Target="../media/image12.png"/><Relationship Id="rId4" Type="http://schemas.openxmlformats.org/officeDocument/2006/relationships/image" Target="../media/image15.svg"/></Relationships>
</file>

<file path=ppt/diagrams/_rels/drawing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svg"/><Relationship Id="rId1" Type="http://schemas.openxmlformats.org/officeDocument/2006/relationships/image" Target="../media/image5.png"/><Relationship Id="rId4" Type="http://schemas.openxmlformats.org/officeDocument/2006/relationships/image" Target="../media/image8.svg"/></Relationships>
</file>

<file path=ppt/diagrams/_rels/drawing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svg"/><Relationship Id="rId1" Type="http://schemas.openxmlformats.org/officeDocument/2006/relationships/image" Target="../media/image12.png"/><Relationship Id="rId4" Type="http://schemas.openxmlformats.org/officeDocument/2006/relationships/image" Target="../media/image15.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a:alpha val="0"/>
      </a:schemeClr>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21CE904-6506-4598-AF2F-CB08BD310013}" type="doc">
      <dgm:prSet loTypeId="urn:microsoft.com/office/officeart/2018/5/layout/CenteredIconLabelDescriptionList" loCatId="icon" qsTypeId="urn:microsoft.com/office/officeart/2005/8/quickstyle/simple4" qsCatId="simple" csTypeId="urn:microsoft.com/office/officeart/2018/5/colors/Iconchunking_neutralbg_colorful5" csCatId="colorful" phldr="1"/>
      <dgm:spPr/>
      <dgm:t>
        <a:bodyPr/>
        <a:lstStyle/>
        <a:p>
          <a:endParaRPr lang="en-US"/>
        </a:p>
      </dgm:t>
    </dgm:pt>
    <dgm:pt modelId="{4E5F4981-652B-4F10-81D4-184E692D94BE}">
      <dgm:prSet/>
      <dgm:spPr/>
      <dgm:t>
        <a:bodyPr/>
        <a:lstStyle/>
        <a:p>
          <a:pPr>
            <a:defRPr b="1"/>
          </a:pPr>
          <a:r>
            <a:rPr lang="en-US" b="1" dirty="0">
              <a:latin typeface="Garamond" panose="02020404030301010803" pitchFamily="18" charset="0"/>
            </a:rPr>
            <a:t>FY 2018/19 Revenue Budget of $39.8 million</a:t>
          </a:r>
          <a:endParaRPr lang="en-US" dirty="0">
            <a:latin typeface="Garamond" panose="02020404030301010803" pitchFamily="18" charset="0"/>
          </a:endParaRPr>
        </a:p>
      </dgm:t>
    </dgm:pt>
    <dgm:pt modelId="{10A01AEA-2463-477F-8987-E07B311144DD}" type="parTrans" cxnId="{178588A4-1A3C-4B89-B785-9EECB35DBFE7}">
      <dgm:prSet/>
      <dgm:spPr/>
      <dgm:t>
        <a:bodyPr/>
        <a:lstStyle/>
        <a:p>
          <a:endParaRPr lang="en-US"/>
        </a:p>
      </dgm:t>
    </dgm:pt>
    <dgm:pt modelId="{89F6409E-1217-47B1-B2EF-93AC367B5B36}" type="sibTrans" cxnId="{178588A4-1A3C-4B89-B785-9EECB35DBFE7}">
      <dgm:prSet/>
      <dgm:spPr/>
      <dgm:t>
        <a:bodyPr/>
        <a:lstStyle/>
        <a:p>
          <a:endParaRPr lang="en-US"/>
        </a:p>
      </dgm:t>
    </dgm:pt>
    <dgm:pt modelId="{5A4DC894-4002-4DA9-9BE9-73CFB3FC96ED}">
      <dgm:prSet custT="1"/>
      <dgm:spPr/>
      <dgm:t>
        <a:bodyPr/>
        <a:lstStyle/>
        <a:p>
          <a:r>
            <a:rPr lang="en-US" sz="1800" baseline="0" dirty="0">
              <a:latin typeface="Garamond" panose="02020404030301010803" pitchFamily="18" charset="0"/>
            </a:rPr>
            <a:t>$16.4M at Mid-Year</a:t>
          </a:r>
          <a:endParaRPr lang="en-US" sz="1800" dirty="0">
            <a:latin typeface="Garamond" panose="02020404030301010803" pitchFamily="18" charset="0"/>
          </a:endParaRPr>
        </a:p>
      </dgm:t>
    </dgm:pt>
    <dgm:pt modelId="{E8F96575-032C-483A-8D44-3A4B7746DEA3}" type="parTrans" cxnId="{4FE88202-F565-40B8-9258-2817552FB297}">
      <dgm:prSet/>
      <dgm:spPr/>
      <dgm:t>
        <a:bodyPr/>
        <a:lstStyle/>
        <a:p>
          <a:endParaRPr lang="en-US"/>
        </a:p>
      </dgm:t>
    </dgm:pt>
    <dgm:pt modelId="{8717DB49-FF29-47C6-9B11-16A49D8891BA}" type="sibTrans" cxnId="{4FE88202-F565-40B8-9258-2817552FB297}">
      <dgm:prSet/>
      <dgm:spPr/>
      <dgm:t>
        <a:bodyPr/>
        <a:lstStyle/>
        <a:p>
          <a:endParaRPr lang="en-US"/>
        </a:p>
      </dgm:t>
    </dgm:pt>
    <dgm:pt modelId="{2FDBF6CD-14E4-44AB-A176-78336822091B}">
      <dgm:prSet custT="1"/>
      <dgm:spPr/>
      <dgm:t>
        <a:bodyPr/>
        <a:lstStyle/>
        <a:p>
          <a:r>
            <a:rPr lang="en-US" sz="1800" dirty="0">
              <a:latin typeface="Garamond" panose="02020404030301010803" pitchFamily="18" charset="0"/>
            </a:rPr>
            <a:t>41% collected as of 12/31/18</a:t>
          </a:r>
        </a:p>
      </dgm:t>
    </dgm:pt>
    <dgm:pt modelId="{8D54CF89-A59B-4F61-8373-FB7B8A19AA1D}" type="parTrans" cxnId="{37889915-1E26-45F9-A3C0-98849D210028}">
      <dgm:prSet/>
      <dgm:spPr/>
      <dgm:t>
        <a:bodyPr/>
        <a:lstStyle/>
        <a:p>
          <a:endParaRPr lang="en-US"/>
        </a:p>
      </dgm:t>
    </dgm:pt>
    <dgm:pt modelId="{4A496FA6-276C-418F-865B-EBCECA7C0AB7}" type="sibTrans" cxnId="{37889915-1E26-45F9-A3C0-98849D210028}">
      <dgm:prSet/>
      <dgm:spPr/>
      <dgm:t>
        <a:bodyPr/>
        <a:lstStyle/>
        <a:p>
          <a:endParaRPr lang="en-US"/>
        </a:p>
      </dgm:t>
    </dgm:pt>
    <dgm:pt modelId="{0C344CDA-1F87-4079-BCCB-B44851E9C7FB}">
      <dgm:prSet custT="1"/>
      <dgm:spPr/>
      <dgm:t>
        <a:bodyPr/>
        <a:lstStyle/>
        <a:p>
          <a:r>
            <a:rPr lang="en-US" sz="1800" dirty="0">
              <a:latin typeface="Garamond" panose="02020404030301010803" pitchFamily="18" charset="0"/>
            </a:rPr>
            <a:t>Increase of $689K from prior year </a:t>
          </a:r>
        </a:p>
      </dgm:t>
    </dgm:pt>
    <dgm:pt modelId="{B955D6AE-7391-46D7-B6F4-A65F9A1014BC}" type="parTrans" cxnId="{332CB490-EB08-44F0-BA6A-207D3DBDA15E}">
      <dgm:prSet/>
      <dgm:spPr/>
      <dgm:t>
        <a:bodyPr/>
        <a:lstStyle/>
        <a:p>
          <a:endParaRPr lang="en-US"/>
        </a:p>
      </dgm:t>
    </dgm:pt>
    <dgm:pt modelId="{9E1616AF-B963-4726-A647-686A78449119}" type="sibTrans" cxnId="{332CB490-EB08-44F0-BA6A-207D3DBDA15E}">
      <dgm:prSet/>
      <dgm:spPr/>
      <dgm:t>
        <a:bodyPr/>
        <a:lstStyle/>
        <a:p>
          <a:endParaRPr lang="en-US"/>
        </a:p>
      </dgm:t>
    </dgm:pt>
    <dgm:pt modelId="{1D1372F7-AEE4-411E-8ABC-CE1904F4EBE1}">
      <dgm:prSet/>
      <dgm:spPr/>
      <dgm:t>
        <a:bodyPr/>
        <a:lstStyle/>
        <a:p>
          <a:pPr>
            <a:defRPr b="1"/>
          </a:pPr>
          <a:r>
            <a:rPr lang="en-US" b="1" dirty="0">
              <a:latin typeface="Garamond" panose="02020404030301010803" pitchFamily="18" charset="0"/>
            </a:rPr>
            <a:t>FY 2018/19 Expenditure Budget of $38.0 million</a:t>
          </a:r>
          <a:endParaRPr lang="en-US" dirty="0">
            <a:latin typeface="Garamond" panose="02020404030301010803" pitchFamily="18" charset="0"/>
          </a:endParaRPr>
        </a:p>
      </dgm:t>
    </dgm:pt>
    <dgm:pt modelId="{7F285466-CB2A-4933-80FB-7CA833001F30}" type="parTrans" cxnId="{55277FB4-497E-4232-B550-9DFBFA4F07A1}">
      <dgm:prSet/>
      <dgm:spPr/>
      <dgm:t>
        <a:bodyPr/>
        <a:lstStyle/>
        <a:p>
          <a:endParaRPr lang="en-US"/>
        </a:p>
      </dgm:t>
    </dgm:pt>
    <dgm:pt modelId="{C841C8C7-DAC3-4C4A-8D3E-2597D4FC6834}" type="sibTrans" cxnId="{55277FB4-497E-4232-B550-9DFBFA4F07A1}">
      <dgm:prSet/>
      <dgm:spPr/>
      <dgm:t>
        <a:bodyPr/>
        <a:lstStyle/>
        <a:p>
          <a:endParaRPr lang="en-US"/>
        </a:p>
      </dgm:t>
    </dgm:pt>
    <dgm:pt modelId="{99AFAAB4-6614-48D8-95D0-2FD81C5736FC}">
      <dgm:prSet custT="1"/>
      <dgm:spPr/>
      <dgm:t>
        <a:bodyPr/>
        <a:lstStyle/>
        <a:p>
          <a:r>
            <a:rPr lang="en-US" sz="1800" baseline="0" dirty="0">
              <a:latin typeface="Garamond" panose="02020404030301010803" pitchFamily="18" charset="0"/>
            </a:rPr>
            <a:t>$17.4 M at Mid-Year</a:t>
          </a:r>
          <a:endParaRPr lang="en-US" sz="1800" dirty="0">
            <a:latin typeface="Garamond" panose="02020404030301010803" pitchFamily="18" charset="0"/>
          </a:endParaRPr>
        </a:p>
      </dgm:t>
    </dgm:pt>
    <dgm:pt modelId="{02B19DAA-D157-412C-B07B-B48A73177E4B}" type="parTrans" cxnId="{05A86304-9D20-43BC-B3F4-5A658628FD65}">
      <dgm:prSet/>
      <dgm:spPr/>
      <dgm:t>
        <a:bodyPr/>
        <a:lstStyle/>
        <a:p>
          <a:endParaRPr lang="en-US"/>
        </a:p>
      </dgm:t>
    </dgm:pt>
    <dgm:pt modelId="{9682D22A-06D9-4361-874E-7172718E27F5}" type="sibTrans" cxnId="{05A86304-9D20-43BC-B3F4-5A658628FD65}">
      <dgm:prSet/>
      <dgm:spPr/>
      <dgm:t>
        <a:bodyPr/>
        <a:lstStyle/>
        <a:p>
          <a:endParaRPr lang="en-US"/>
        </a:p>
      </dgm:t>
    </dgm:pt>
    <dgm:pt modelId="{C4634C6B-5551-49EC-B30D-867855C831F8}">
      <dgm:prSet custT="1"/>
      <dgm:spPr/>
      <dgm:t>
        <a:bodyPr/>
        <a:lstStyle/>
        <a:p>
          <a:r>
            <a:rPr lang="en-US" sz="1800" dirty="0">
              <a:latin typeface="Garamond" panose="02020404030301010803" pitchFamily="18" charset="0"/>
            </a:rPr>
            <a:t>46% spent as of 12/31/18</a:t>
          </a:r>
        </a:p>
      </dgm:t>
    </dgm:pt>
    <dgm:pt modelId="{4566C1B9-A92B-4473-8B22-79953654984B}" type="parTrans" cxnId="{9716C620-B9C0-4620-97D8-2301BC9482F0}">
      <dgm:prSet/>
      <dgm:spPr/>
      <dgm:t>
        <a:bodyPr/>
        <a:lstStyle/>
        <a:p>
          <a:endParaRPr lang="en-US"/>
        </a:p>
      </dgm:t>
    </dgm:pt>
    <dgm:pt modelId="{62E602EB-0BB4-4AF5-B0E0-CBD43B9930B4}" type="sibTrans" cxnId="{9716C620-B9C0-4620-97D8-2301BC9482F0}">
      <dgm:prSet/>
      <dgm:spPr/>
      <dgm:t>
        <a:bodyPr/>
        <a:lstStyle/>
        <a:p>
          <a:endParaRPr lang="en-US"/>
        </a:p>
      </dgm:t>
    </dgm:pt>
    <dgm:pt modelId="{8CD9E58B-A8AA-4EC3-8A8E-9A25F45E62D1}">
      <dgm:prSet custT="1"/>
      <dgm:spPr/>
      <dgm:t>
        <a:bodyPr/>
        <a:lstStyle/>
        <a:p>
          <a:r>
            <a:rPr lang="en-US" sz="1800" dirty="0">
              <a:latin typeface="Garamond" panose="02020404030301010803" pitchFamily="18" charset="0"/>
            </a:rPr>
            <a:t>Increase of $1.1M over same time last year</a:t>
          </a:r>
        </a:p>
      </dgm:t>
    </dgm:pt>
    <dgm:pt modelId="{29ECFCED-A1A4-4C35-9252-15D9AFB99A5E}" type="parTrans" cxnId="{BD801500-E697-4838-9689-EF64375C13C4}">
      <dgm:prSet/>
      <dgm:spPr/>
      <dgm:t>
        <a:bodyPr/>
        <a:lstStyle/>
        <a:p>
          <a:endParaRPr lang="en-US"/>
        </a:p>
      </dgm:t>
    </dgm:pt>
    <dgm:pt modelId="{5043B532-210E-4184-BCB4-6B4B851B2EDA}" type="sibTrans" cxnId="{BD801500-E697-4838-9689-EF64375C13C4}">
      <dgm:prSet/>
      <dgm:spPr/>
      <dgm:t>
        <a:bodyPr/>
        <a:lstStyle/>
        <a:p>
          <a:endParaRPr lang="en-US"/>
        </a:p>
      </dgm:t>
    </dgm:pt>
    <dgm:pt modelId="{57627399-7E55-41FB-A1AA-CE4C6E6797CA}" type="pres">
      <dgm:prSet presAssocID="{621CE904-6506-4598-AF2F-CB08BD310013}" presName="root" presStyleCnt="0">
        <dgm:presLayoutVars>
          <dgm:dir/>
          <dgm:resizeHandles val="exact"/>
        </dgm:presLayoutVars>
      </dgm:prSet>
      <dgm:spPr/>
    </dgm:pt>
    <dgm:pt modelId="{5E8DB00D-3D88-4533-8EAB-3DD986A289D4}" type="pres">
      <dgm:prSet presAssocID="{4E5F4981-652B-4F10-81D4-184E692D94BE}" presName="compNode" presStyleCnt="0"/>
      <dgm:spPr/>
    </dgm:pt>
    <dgm:pt modelId="{8C78FAEB-A1BD-4AC6-BC14-5ED20F29A862}" type="pres">
      <dgm:prSet presAssocID="{4E5F4981-652B-4F10-81D4-184E692D94BE}"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Upward trend"/>
        </a:ext>
      </dgm:extLst>
    </dgm:pt>
    <dgm:pt modelId="{1FB7745C-1732-4769-8770-1B0675DA214C}" type="pres">
      <dgm:prSet presAssocID="{4E5F4981-652B-4F10-81D4-184E692D94BE}" presName="iconSpace" presStyleCnt="0"/>
      <dgm:spPr/>
    </dgm:pt>
    <dgm:pt modelId="{BE56142F-486B-44A1-824A-65A819DBAE2F}" type="pres">
      <dgm:prSet presAssocID="{4E5F4981-652B-4F10-81D4-184E692D94BE}" presName="parTx" presStyleLbl="revTx" presStyleIdx="0" presStyleCnt="4">
        <dgm:presLayoutVars>
          <dgm:chMax val="0"/>
          <dgm:chPref val="0"/>
        </dgm:presLayoutVars>
      </dgm:prSet>
      <dgm:spPr/>
    </dgm:pt>
    <dgm:pt modelId="{3D8F47CD-1EDF-4C1A-AB72-4F43C49FE232}" type="pres">
      <dgm:prSet presAssocID="{4E5F4981-652B-4F10-81D4-184E692D94BE}" presName="txSpace" presStyleCnt="0"/>
      <dgm:spPr/>
    </dgm:pt>
    <dgm:pt modelId="{865E845F-5A30-417B-B5CC-B4470761BE8B}" type="pres">
      <dgm:prSet presAssocID="{4E5F4981-652B-4F10-81D4-184E692D94BE}" presName="desTx" presStyleLbl="revTx" presStyleIdx="1" presStyleCnt="4">
        <dgm:presLayoutVars/>
      </dgm:prSet>
      <dgm:spPr/>
    </dgm:pt>
    <dgm:pt modelId="{F89B6CD4-F134-43DD-85DF-07ED8BE696A8}" type="pres">
      <dgm:prSet presAssocID="{89F6409E-1217-47B1-B2EF-93AC367B5B36}" presName="sibTrans" presStyleCnt="0"/>
      <dgm:spPr/>
    </dgm:pt>
    <dgm:pt modelId="{5F9B11FA-74EE-4EEC-AEDF-AB368AD64C80}" type="pres">
      <dgm:prSet presAssocID="{1D1372F7-AEE4-411E-8ABC-CE1904F4EBE1}" presName="compNode" presStyleCnt="0"/>
      <dgm:spPr/>
    </dgm:pt>
    <dgm:pt modelId="{DC82C2DA-0A67-454B-BBD9-1D1F75E65580}" type="pres">
      <dgm:prSet presAssocID="{1D1372F7-AEE4-411E-8ABC-CE1904F4EBE1}"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oney"/>
        </a:ext>
      </dgm:extLst>
    </dgm:pt>
    <dgm:pt modelId="{F9593223-2DCC-41C3-B088-F106843667BB}" type="pres">
      <dgm:prSet presAssocID="{1D1372F7-AEE4-411E-8ABC-CE1904F4EBE1}" presName="iconSpace" presStyleCnt="0"/>
      <dgm:spPr/>
    </dgm:pt>
    <dgm:pt modelId="{683748C6-D101-499A-983D-39A184374715}" type="pres">
      <dgm:prSet presAssocID="{1D1372F7-AEE4-411E-8ABC-CE1904F4EBE1}" presName="parTx" presStyleLbl="revTx" presStyleIdx="2" presStyleCnt="4">
        <dgm:presLayoutVars>
          <dgm:chMax val="0"/>
          <dgm:chPref val="0"/>
        </dgm:presLayoutVars>
      </dgm:prSet>
      <dgm:spPr/>
    </dgm:pt>
    <dgm:pt modelId="{287A596F-2B89-4D19-820D-B80843E5D19A}" type="pres">
      <dgm:prSet presAssocID="{1D1372F7-AEE4-411E-8ABC-CE1904F4EBE1}" presName="txSpace" presStyleCnt="0"/>
      <dgm:spPr/>
    </dgm:pt>
    <dgm:pt modelId="{7E4DD93D-5799-4FED-B32D-E78A7D2A85A0}" type="pres">
      <dgm:prSet presAssocID="{1D1372F7-AEE4-411E-8ABC-CE1904F4EBE1}" presName="desTx" presStyleLbl="revTx" presStyleIdx="3" presStyleCnt="4">
        <dgm:presLayoutVars/>
      </dgm:prSet>
      <dgm:spPr/>
    </dgm:pt>
  </dgm:ptLst>
  <dgm:cxnLst>
    <dgm:cxn modelId="{BD801500-E697-4838-9689-EF64375C13C4}" srcId="{99AFAAB4-6614-48D8-95D0-2FD81C5736FC}" destId="{8CD9E58B-A8AA-4EC3-8A8E-9A25F45E62D1}" srcOrd="1" destOrd="0" parTransId="{29ECFCED-A1A4-4C35-9252-15D9AFB99A5E}" sibTransId="{5043B532-210E-4184-BCB4-6B4B851B2EDA}"/>
    <dgm:cxn modelId="{4FE88202-F565-40B8-9258-2817552FB297}" srcId="{4E5F4981-652B-4F10-81D4-184E692D94BE}" destId="{5A4DC894-4002-4DA9-9BE9-73CFB3FC96ED}" srcOrd="0" destOrd="0" parTransId="{E8F96575-032C-483A-8D44-3A4B7746DEA3}" sibTransId="{8717DB49-FF29-47C6-9B11-16A49D8891BA}"/>
    <dgm:cxn modelId="{05A86304-9D20-43BC-B3F4-5A658628FD65}" srcId="{1D1372F7-AEE4-411E-8ABC-CE1904F4EBE1}" destId="{99AFAAB4-6614-48D8-95D0-2FD81C5736FC}" srcOrd="0" destOrd="0" parTransId="{02B19DAA-D157-412C-B07B-B48A73177E4B}" sibTransId="{9682D22A-06D9-4361-874E-7172718E27F5}"/>
    <dgm:cxn modelId="{37889915-1E26-45F9-A3C0-98849D210028}" srcId="{5A4DC894-4002-4DA9-9BE9-73CFB3FC96ED}" destId="{2FDBF6CD-14E4-44AB-A176-78336822091B}" srcOrd="0" destOrd="0" parTransId="{8D54CF89-A59B-4F61-8373-FB7B8A19AA1D}" sibTransId="{4A496FA6-276C-418F-865B-EBCECA7C0AB7}"/>
    <dgm:cxn modelId="{9716C620-B9C0-4620-97D8-2301BC9482F0}" srcId="{99AFAAB4-6614-48D8-95D0-2FD81C5736FC}" destId="{C4634C6B-5551-49EC-B30D-867855C831F8}" srcOrd="0" destOrd="0" parTransId="{4566C1B9-A92B-4473-8B22-79953654984B}" sibTransId="{62E602EB-0BB4-4AF5-B0E0-CBD43B9930B4}"/>
    <dgm:cxn modelId="{382B0F2F-40EE-4C9D-86E4-629B98DD08A7}" type="presOf" srcId="{0C344CDA-1F87-4079-BCCB-B44851E9C7FB}" destId="{865E845F-5A30-417B-B5CC-B4470761BE8B}" srcOrd="0" destOrd="2" presId="urn:microsoft.com/office/officeart/2018/5/layout/CenteredIconLabelDescriptionList"/>
    <dgm:cxn modelId="{E17B9E31-D97B-4E01-B472-67A0D09A4444}" type="presOf" srcId="{8CD9E58B-A8AA-4EC3-8A8E-9A25F45E62D1}" destId="{7E4DD93D-5799-4FED-B32D-E78A7D2A85A0}" srcOrd="0" destOrd="2" presId="urn:microsoft.com/office/officeart/2018/5/layout/CenteredIconLabelDescriptionList"/>
    <dgm:cxn modelId="{3EB8E334-9746-4016-BA49-1B48393F98AF}" type="presOf" srcId="{4E5F4981-652B-4F10-81D4-184E692D94BE}" destId="{BE56142F-486B-44A1-824A-65A819DBAE2F}" srcOrd="0" destOrd="0" presId="urn:microsoft.com/office/officeart/2018/5/layout/CenteredIconLabelDescriptionList"/>
    <dgm:cxn modelId="{E1B3B038-C67E-42F4-8FD1-F3C961DF7595}" type="presOf" srcId="{5A4DC894-4002-4DA9-9BE9-73CFB3FC96ED}" destId="{865E845F-5A30-417B-B5CC-B4470761BE8B}" srcOrd="0" destOrd="0" presId="urn:microsoft.com/office/officeart/2018/5/layout/CenteredIconLabelDescriptionList"/>
    <dgm:cxn modelId="{EF12F03B-C84B-48BC-8D61-A2A79224E101}" type="presOf" srcId="{2FDBF6CD-14E4-44AB-A176-78336822091B}" destId="{865E845F-5A30-417B-B5CC-B4470761BE8B}" srcOrd="0" destOrd="1" presId="urn:microsoft.com/office/officeart/2018/5/layout/CenteredIconLabelDescriptionList"/>
    <dgm:cxn modelId="{99DBB96C-B67E-4BF9-A6E8-17B31204AE93}" type="presOf" srcId="{621CE904-6506-4598-AF2F-CB08BD310013}" destId="{57627399-7E55-41FB-A1AA-CE4C6E6797CA}" srcOrd="0" destOrd="0" presId="urn:microsoft.com/office/officeart/2018/5/layout/CenteredIconLabelDescriptionList"/>
    <dgm:cxn modelId="{8D3E4953-72D4-461E-B672-525F0F99DACE}" type="presOf" srcId="{99AFAAB4-6614-48D8-95D0-2FD81C5736FC}" destId="{7E4DD93D-5799-4FED-B32D-E78A7D2A85A0}" srcOrd="0" destOrd="0" presId="urn:microsoft.com/office/officeart/2018/5/layout/CenteredIconLabelDescriptionList"/>
    <dgm:cxn modelId="{332CB490-EB08-44F0-BA6A-207D3DBDA15E}" srcId="{5A4DC894-4002-4DA9-9BE9-73CFB3FC96ED}" destId="{0C344CDA-1F87-4079-BCCB-B44851E9C7FB}" srcOrd="1" destOrd="0" parTransId="{B955D6AE-7391-46D7-B6F4-A65F9A1014BC}" sibTransId="{9E1616AF-B963-4726-A647-686A78449119}"/>
    <dgm:cxn modelId="{ACE48293-3C20-48FF-B89B-B5278ADD06CB}" type="presOf" srcId="{1D1372F7-AEE4-411E-8ABC-CE1904F4EBE1}" destId="{683748C6-D101-499A-983D-39A184374715}" srcOrd="0" destOrd="0" presId="urn:microsoft.com/office/officeart/2018/5/layout/CenteredIconLabelDescriptionList"/>
    <dgm:cxn modelId="{178588A4-1A3C-4B89-B785-9EECB35DBFE7}" srcId="{621CE904-6506-4598-AF2F-CB08BD310013}" destId="{4E5F4981-652B-4F10-81D4-184E692D94BE}" srcOrd="0" destOrd="0" parTransId="{10A01AEA-2463-477F-8987-E07B311144DD}" sibTransId="{89F6409E-1217-47B1-B2EF-93AC367B5B36}"/>
    <dgm:cxn modelId="{55277FB4-497E-4232-B550-9DFBFA4F07A1}" srcId="{621CE904-6506-4598-AF2F-CB08BD310013}" destId="{1D1372F7-AEE4-411E-8ABC-CE1904F4EBE1}" srcOrd="1" destOrd="0" parTransId="{7F285466-CB2A-4933-80FB-7CA833001F30}" sibTransId="{C841C8C7-DAC3-4C4A-8D3E-2597D4FC6834}"/>
    <dgm:cxn modelId="{DBB182D2-B548-4E6C-AC76-F184806C6CF0}" type="presOf" srcId="{C4634C6B-5551-49EC-B30D-867855C831F8}" destId="{7E4DD93D-5799-4FED-B32D-E78A7D2A85A0}" srcOrd="0" destOrd="1" presId="urn:microsoft.com/office/officeart/2018/5/layout/CenteredIconLabelDescriptionList"/>
    <dgm:cxn modelId="{8F90674F-8111-429C-95D9-672EFBAD8C69}" type="presParOf" srcId="{57627399-7E55-41FB-A1AA-CE4C6E6797CA}" destId="{5E8DB00D-3D88-4533-8EAB-3DD986A289D4}" srcOrd="0" destOrd="0" presId="urn:microsoft.com/office/officeart/2018/5/layout/CenteredIconLabelDescriptionList"/>
    <dgm:cxn modelId="{DD81AE9C-2E7F-414E-9D50-E147A421BC58}" type="presParOf" srcId="{5E8DB00D-3D88-4533-8EAB-3DD986A289D4}" destId="{8C78FAEB-A1BD-4AC6-BC14-5ED20F29A862}" srcOrd="0" destOrd="0" presId="urn:microsoft.com/office/officeart/2018/5/layout/CenteredIconLabelDescriptionList"/>
    <dgm:cxn modelId="{88409C64-37B2-485F-A8BD-6A52209B83DA}" type="presParOf" srcId="{5E8DB00D-3D88-4533-8EAB-3DD986A289D4}" destId="{1FB7745C-1732-4769-8770-1B0675DA214C}" srcOrd="1" destOrd="0" presId="urn:microsoft.com/office/officeart/2018/5/layout/CenteredIconLabelDescriptionList"/>
    <dgm:cxn modelId="{8DA39964-79A8-4DC0-B7CD-63C3649E3139}" type="presParOf" srcId="{5E8DB00D-3D88-4533-8EAB-3DD986A289D4}" destId="{BE56142F-486B-44A1-824A-65A819DBAE2F}" srcOrd="2" destOrd="0" presId="urn:microsoft.com/office/officeart/2018/5/layout/CenteredIconLabelDescriptionList"/>
    <dgm:cxn modelId="{0373202B-C904-40AD-87E7-420A9AF0332C}" type="presParOf" srcId="{5E8DB00D-3D88-4533-8EAB-3DD986A289D4}" destId="{3D8F47CD-1EDF-4C1A-AB72-4F43C49FE232}" srcOrd="3" destOrd="0" presId="urn:microsoft.com/office/officeart/2018/5/layout/CenteredIconLabelDescriptionList"/>
    <dgm:cxn modelId="{416E87B7-3316-49E7-9664-8871E9F1CB58}" type="presParOf" srcId="{5E8DB00D-3D88-4533-8EAB-3DD986A289D4}" destId="{865E845F-5A30-417B-B5CC-B4470761BE8B}" srcOrd="4" destOrd="0" presId="urn:microsoft.com/office/officeart/2018/5/layout/CenteredIconLabelDescriptionList"/>
    <dgm:cxn modelId="{C7DE91F2-33DA-431C-AAFD-29DEBFC5335E}" type="presParOf" srcId="{57627399-7E55-41FB-A1AA-CE4C6E6797CA}" destId="{F89B6CD4-F134-43DD-85DF-07ED8BE696A8}" srcOrd="1" destOrd="0" presId="urn:microsoft.com/office/officeart/2018/5/layout/CenteredIconLabelDescriptionList"/>
    <dgm:cxn modelId="{1A71EB2D-A2D6-4231-9E8D-738D198D6F49}" type="presParOf" srcId="{57627399-7E55-41FB-A1AA-CE4C6E6797CA}" destId="{5F9B11FA-74EE-4EEC-AEDF-AB368AD64C80}" srcOrd="2" destOrd="0" presId="urn:microsoft.com/office/officeart/2018/5/layout/CenteredIconLabelDescriptionList"/>
    <dgm:cxn modelId="{E1D5355B-9A78-4300-9846-36B8AA3853B2}" type="presParOf" srcId="{5F9B11FA-74EE-4EEC-AEDF-AB368AD64C80}" destId="{DC82C2DA-0A67-454B-BBD9-1D1F75E65580}" srcOrd="0" destOrd="0" presId="urn:microsoft.com/office/officeart/2018/5/layout/CenteredIconLabelDescriptionList"/>
    <dgm:cxn modelId="{276B3424-AD58-4501-81AA-42882C84CFC9}" type="presParOf" srcId="{5F9B11FA-74EE-4EEC-AEDF-AB368AD64C80}" destId="{F9593223-2DCC-41C3-B088-F106843667BB}" srcOrd="1" destOrd="0" presId="urn:microsoft.com/office/officeart/2018/5/layout/CenteredIconLabelDescriptionList"/>
    <dgm:cxn modelId="{A4567580-9C36-487C-ACBD-208EDE2024CB}" type="presParOf" srcId="{5F9B11FA-74EE-4EEC-AEDF-AB368AD64C80}" destId="{683748C6-D101-499A-983D-39A184374715}" srcOrd="2" destOrd="0" presId="urn:microsoft.com/office/officeart/2018/5/layout/CenteredIconLabelDescriptionList"/>
    <dgm:cxn modelId="{BACE04AF-73AC-4797-A002-194BEAFEC51E}" type="presParOf" srcId="{5F9B11FA-74EE-4EEC-AEDF-AB368AD64C80}" destId="{287A596F-2B89-4D19-820D-B80843E5D19A}" srcOrd="3" destOrd="0" presId="urn:microsoft.com/office/officeart/2018/5/layout/CenteredIconLabelDescriptionList"/>
    <dgm:cxn modelId="{EB619912-8A89-4FA4-8B01-02A56FF63A4D}" type="presParOf" srcId="{5F9B11FA-74EE-4EEC-AEDF-AB368AD64C80}" destId="{7E4DD93D-5799-4FED-B32D-E78A7D2A85A0}" srcOrd="4" destOrd="0" presId="urn:microsoft.com/office/officeart/2018/5/layout/CenteredIconLabelDescri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145F93B-A7DF-4188-A468-ACDB93A15FB9}" type="doc">
      <dgm:prSet loTypeId="urn:microsoft.com/office/officeart/2018/2/layout/IconLabelDescriptionList" loCatId="icon" qsTypeId="urn:microsoft.com/office/officeart/2005/8/quickstyle/simple4" qsCatId="simple" csTypeId="urn:microsoft.com/office/officeart/2018/5/colors/Iconchunking_neutralbg_colorful1" csCatId="colorful" phldr="1"/>
      <dgm:spPr/>
      <dgm:t>
        <a:bodyPr/>
        <a:lstStyle/>
        <a:p>
          <a:endParaRPr lang="en-US"/>
        </a:p>
      </dgm:t>
    </dgm:pt>
    <dgm:pt modelId="{CD9A3ED1-771B-44F3-804C-565EF9A9F23F}">
      <dgm:prSet/>
      <dgm:spPr/>
      <dgm:t>
        <a:bodyPr/>
        <a:lstStyle/>
        <a:p>
          <a:pPr>
            <a:defRPr b="1"/>
          </a:pPr>
          <a:r>
            <a:rPr lang="en-US" b="1" dirty="0">
              <a:latin typeface="Garamond" panose="02020404030301010803" pitchFamily="18" charset="0"/>
            </a:rPr>
            <a:t>Police Department</a:t>
          </a:r>
          <a:endParaRPr lang="en-US" dirty="0">
            <a:latin typeface="Garamond" panose="02020404030301010803" pitchFamily="18" charset="0"/>
          </a:endParaRPr>
        </a:p>
      </dgm:t>
    </dgm:pt>
    <dgm:pt modelId="{5AA37ED9-9075-497F-980B-4B0D399C35F9}" type="parTrans" cxnId="{457BF56C-60BC-49C4-9A0E-B61BF5D40338}">
      <dgm:prSet/>
      <dgm:spPr/>
      <dgm:t>
        <a:bodyPr/>
        <a:lstStyle/>
        <a:p>
          <a:endParaRPr lang="en-US"/>
        </a:p>
      </dgm:t>
    </dgm:pt>
    <dgm:pt modelId="{241DC218-0FFC-47F2-A274-CDDFB910084D}" type="sibTrans" cxnId="{457BF56C-60BC-49C4-9A0E-B61BF5D40338}">
      <dgm:prSet/>
      <dgm:spPr/>
      <dgm:t>
        <a:bodyPr/>
        <a:lstStyle/>
        <a:p>
          <a:endParaRPr lang="en-US"/>
        </a:p>
      </dgm:t>
    </dgm:pt>
    <dgm:pt modelId="{B9DDAF4E-5029-486B-BDD5-C4528A5A558A}">
      <dgm:prSet custT="1"/>
      <dgm:spPr/>
      <dgm:t>
        <a:bodyPr/>
        <a:lstStyle/>
        <a:p>
          <a:r>
            <a:rPr lang="en-US" sz="1800" dirty="0">
              <a:latin typeface="Garamond" panose="02020404030301010803" pitchFamily="18" charset="0"/>
            </a:rPr>
            <a:t>Vehicle Modifications ($30K)</a:t>
          </a:r>
        </a:p>
      </dgm:t>
    </dgm:pt>
    <dgm:pt modelId="{A52D5E5D-9222-46F1-A717-2887E95269FE}" type="parTrans" cxnId="{2791A153-2FD1-4443-9AFB-0922F86DFB59}">
      <dgm:prSet/>
      <dgm:spPr/>
      <dgm:t>
        <a:bodyPr/>
        <a:lstStyle/>
        <a:p>
          <a:endParaRPr lang="en-US"/>
        </a:p>
      </dgm:t>
    </dgm:pt>
    <dgm:pt modelId="{03A9B54D-F571-4BC1-9325-B24FC13E0898}" type="sibTrans" cxnId="{2791A153-2FD1-4443-9AFB-0922F86DFB59}">
      <dgm:prSet/>
      <dgm:spPr/>
      <dgm:t>
        <a:bodyPr/>
        <a:lstStyle/>
        <a:p>
          <a:endParaRPr lang="en-US"/>
        </a:p>
      </dgm:t>
    </dgm:pt>
    <dgm:pt modelId="{CFAF128C-6E97-4369-8D96-9EF24F241947}">
      <dgm:prSet custT="1"/>
      <dgm:spPr/>
      <dgm:t>
        <a:bodyPr/>
        <a:lstStyle/>
        <a:p>
          <a:r>
            <a:rPr lang="en-US" sz="1800" dirty="0">
              <a:latin typeface="Garamond" panose="02020404030301010803" pitchFamily="18" charset="0"/>
            </a:rPr>
            <a:t>K-9 Vehicle</a:t>
          </a:r>
        </a:p>
      </dgm:t>
    </dgm:pt>
    <dgm:pt modelId="{FA107015-14BF-43F9-9DE7-09A3D7D90D84}" type="parTrans" cxnId="{FDB8368F-568D-4F79-88AB-BB30FA6FB18D}">
      <dgm:prSet/>
      <dgm:spPr/>
      <dgm:t>
        <a:bodyPr/>
        <a:lstStyle/>
        <a:p>
          <a:endParaRPr lang="en-US"/>
        </a:p>
      </dgm:t>
    </dgm:pt>
    <dgm:pt modelId="{7E212BB7-53BC-455E-8BF8-3468AF1CB8E9}" type="sibTrans" cxnId="{FDB8368F-568D-4F79-88AB-BB30FA6FB18D}">
      <dgm:prSet/>
      <dgm:spPr/>
      <dgm:t>
        <a:bodyPr/>
        <a:lstStyle/>
        <a:p>
          <a:endParaRPr lang="en-US"/>
        </a:p>
      </dgm:t>
    </dgm:pt>
    <dgm:pt modelId="{14093E6E-068E-403E-A86F-68494FE7A350}">
      <dgm:prSet/>
      <dgm:spPr/>
      <dgm:t>
        <a:bodyPr/>
        <a:lstStyle/>
        <a:p>
          <a:pPr>
            <a:defRPr b="1"/>
          </a:pPr>
          <a:r>
            <a:rPr lang="en-US" b="1" dirty="0">
              <a:latin typeface="Garamond" panose="02020404030301010803" pitchFamily="18" charset="0"/>
            </a:rPr>
            <a:t>Maintenance Services</a:t>
          </a:r>
          <a:endParaRPr lang="en-US" dirty="0">
            <a:latin typeface="Garamond" panose="02020404030301010803" pitchFamily="18" charset="0"/>
          </a:endParaRPr>
        </a:p>
      </dgm:t>
    </dgm:pt>
    <dgm:pt modelId="{7865BFEA-D351-4E19-A473-492ADFC00F65}" type="parTrans" cxnId="{4D2E46B6-D718-4637-BF47-A0D326192F0F}">
      <dgm:prSet/>
      <dgm:spPr/>
      <dgm:t>
        <a:bodyPr/>
        <a:lstStyle/>
        <a:p>
          <a:endParaRPr lang="en-US"/>
        </a:p>
      </dgm:t>
    </dgm:pt>
    <dgm:pt modelId="{0C446BB1-1A45-48A8-A01A-8602DB81F909}" type="sibTrans" cxnId="{4D2E46B6-D718-4637-BF47-A0D326192F0F}">
      <dgm:prSet/>
      <dgm:spPr/>
      <dgm:t>
        <a:bodyPr/>
        <a:lstStyle/>
        <a:p>
          <a:endParaRPr lang="en-US"/>
        </a:p>
      </dgm:t>
    </dgm:pt>
    <dgm:pt modelId="{E11C1E39-8C0E-43CA-BF95-64AB68097627}">
      <dgm:prSet custT="1"/>
      <dgm:spPr/>
      <dgm:t>
        <a:bodyPr/>
        <a:lstStyle/>
        <a:p>
          <a:r>
            <a:rPr lang="en-US" sz="1800" dirty="0">
              <a:latin typeface="Garamond" panose="02020404030301010803" pitchFamily="18" charset="0"/>
            </a:rPr>
            <a:t>Crack Sealer ($75K)</a:t>
          </a:r>
        </a:p>
      </dgm:t>
    </dgm:pt>
    <dgm:pt modelId="{F8683825-D261-4FC8-94B9-B0585E34DFA9}" type="parTrans" cxnId="{4A0CD8CB-680A-47DE-95B1-6EB5D3B458AC}">
      <dgm:prSet/>
      <dgm:spPr/>
      <dgm:t>
        <a:bodyPr/>
        <a:lstStyle/>
        <a:p>
          <a:endParaRPr lang="en-US"/>
        </a:p>
      </dgm:t>
    </dgm:pt>
    <dgm:pt modelId="{CD302A23-773F-4D5E-84B5-E3DB5603A623}" type="sibTrans" cxnId="{4A0CD8CB-680A-47DE-95B1-6EB5D3B458AC}">
      <dgm:prSet/>
      <dgm:spPr/>
      <dgm:t>
        <a:bodyPr/>
        <a:lstStyle/>
        <a:p>
          <a:endParaRPr lang="en-US"/>
        </a:p>
      </dgm:t>
    </dgm:pt>
    <dgm:pt modelId="{79C88F70-CED6-4587-AFD8-FBEAF7814BB8}" type="pres">
      <dgm:prSet presAssocID="{B145F93B-A7DF-4188-A468-ACDB93A15FB9}" presName="root" presStyleCnt="0">
        <dgm:presLayoutVars>
          <dgm:dir/>
          <dgm:resizeHandles val="exact"/>
        </dgm:presLayoutVars>
      </dgm:prSet>
      <dgm:spPr/>
    </dgm:pt>
    <dgm:pt modelId="{8868DF90-4057-4A68-8879-2741E6601D03}" type="pres">
      <dgm:prSet presAssocID="{CD9A3ED1-771B-44F3-804C-565EF9A9F23F}" presName="compNode" presStyleCnt="0"/>
      <dgm:spPr/>
    </dgm:pt>
    <dgm:pt modelId="{4E6F4D1C-4EA9-4C6D-A157-6F41DC593980}" type="pres">
      <dgm:prSet presAssocID="{CD9A3ED1-771B-44F3-804C-565EF9A9F23F}"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ar"/>
        </a:ext>
      </dgm:extLst>
    </dgm:pt>
    <dgm:pt modelId="{4AC3CAE7-2D18-4B95-8A7B-7CC1F8EFD5BD}" type="pres">
      <dgm:prSet presAssocID="{CD9A3ED1-771B-44F3-804C-565EF9A9F23F}" presName="iconSpace" presStyleCnt="0"/>
      <dgm:spPr/>
    </dgm:pt>
    <dgm:pt modelId="{5646F924-11BC-45B6-B311-49E2FC87C161}" type="pres">
      <dgm:prSet presAssocID="{CD9A3ED1-771B-44F3-804C-565EF9A9F23F}" presName="parTx" presStyleLbl="revTx" presStyleIdx="0" presStyleCnt="4">
        <dgm:presLayoutVars>
          <dgm:chMax val="0"/>
          <dgm:chPref val="0"/>
        </dgm:presLayoutVars>
      </dgm:prSet>
      <dgm:spPr/>
    </dgm:pt>
    <dgm:pt modelId="{AAD2DA9B-1AD5-46D8-A643-1377AB36D818}" type="pres">
      <dgm:prSet presAssocID="{CD9A3ED1-771B-44F3-804C-565EF9A9F23F}" presName="txSpace" presStyleCnt="0"/>
      <dgm:spPr/>
    </dgm:pt>
    <dgm:pt modelId="{308553CA-C5C0-4227-B6C3-29BCE8A22193}" type="pres">
      <dgm:prSet presAssocID="{CD9A3ED1-771B-44F3-804C-565EF9A9F23F}" presName="desTx" presStyleLbl="revTx" presStyleIdx="1" presStyleCnt="4">
        <dgm:presLayoutVars/>
      </dgm:prSet>
      <dgm:spPr/>
    </dgm:pt>
    <dgm:pt modelId="{ADC6252F-5F5C-4000-A51C-621B16851B71}" type="pres">
      <dgm:prSet presAssocID="{241DC218-0FFC-47F2-A274-CDDFB910084D}" presName="sibTrans" presStyleCnt="0"/>
      <dgm:spPr/>
    </dgm:pt>
    <dgm:pt modelId="{269117DB-6174-48DC-B697-C6DB1D3A1780}" type="pres">
      <dgm:prSet presAssocID="{14093E6E-068E-403E-A86F-68494FE7A350}" presName="compNode" presStyleCnt="0"/>
      <dgm:spPr/>
    </dgm:pt>
    <dgm:pt modelId="{EE3E1845-C73C-4118-8C4E-7E7D8FC77540}" type="pres">
      <dgm:prSet presAssocID="{14093E6E-068E-403E-A86F-68494FE7A350}"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Tools"/>
        </a:ext>
      </dgm:extLst>
    </dgm:pt>
    <dgm:pt modelId="{16858659-6A59-41CB-9D41-83A17191D5AC}" type="pres">
      <dgm:prSet presAssocID="{14093E6E-068E-403E-A86F-68494FE7A350}" presName="iconSpace" presStyleCnt="0"/>
      <dgm:spPr/>
    </dgm:pt>
    <dgm:pt modelId="{EA3E7692-EE59-4E5F-B2D1-E80B0B053209}" type="pres">
      <dgm:prSet presAssocID="{14093E6E-068E-403E-A86F-68494FE7A350}" presName="parTx" presStyleLbl="revTx" presStyleIdx="2" presStyleCnt="4">
        <dgm:presLayoutVars>
          <dgm:chMax val="0"/>
          <dgm:chPref val="0"/>
        </dgm:presLayoutVars>
      </dgm:prSet>
      <dgm:spPr/>
    </dgm:pt>
    <dgm:pt modelId="{BD303915-0984-4605-A2F7-7729D8B38529}" type="pres">
      <dgm:prSet presAssocID="{14093E6E-068E-403E-A86F-68494FE7A350}" presName="txSpace" presStyleCnt="0"/>
      <dgm:spPr/>
    </dgm:pt>
    <dgm:pt modelId="{8837F48C-77D8-496F-8326-EFB6BA2666C0}" type="pres">
      <dgm:prSet presAssocID="{14093E6E-068E-403E-A86F-68494FE7A350}" presName="desTx" presStyleLbl="revTx" presStyleIdx="3" presStyleCnt="4">
        <dgm:presLayoutVars/>
      </dgm:prSet>
      <dgm:spPr/>
    </dgm:pt>
  </dgm:ptLst>
  <dgm:cxnLst>
    <dgm:cxn modelId="{BE357E08-3194-482A-A75B-F719F8390FB4}" type="presOf" srcId="{14093E6E-068E-403E-A86F-68494FE7A350}" destId="{EA3E7692-EE59-4E5F-B2D1-E80B0B053209}" srcOrd="0" destOrd="0" presId="urn:microsoft.com/office/officeart/2018/2/layout/IconLabelDescriptionList"/>
    <dgm:cxn modelId="{457BF56C-60BC-49C4-9A0E-B61BF5D40338}" srcId="{B145F93B-A7DF-4188-A468-ACDB93A15FB9}" destId="{CD9A3ED1-771B-44F3-804C-565EF9A9F23F}" srcOrd="0" destOrd="0" parTransId="{5AA37ED9-9075-497F-980B-4B0D399C35F9}" sibTransId="{241DC218-0FFC-47F2-A274-CDDFB910084D}"/>
    <dgm:cxn modelId="{2791A153-2FD1-4443-9AFB-0922F86DFB59}" srcId="{CD9A3ED1-771B-44F3-804C-565EF9A9F23F}" destId="{B9DDAF4E-5029-486B-BDD5-C4528A5A558A}" srcOrd="0" destOrd="0" parTransId="{A52D5E5D-9222-46F1-A717-2887E95269FE}" sibTransId="{03A9B54D-F571-4BC1-9325-B24FC13E0898}"/>
    <dgm:cxn modelId="{4C035E83-F563-4691-98FF-F1DBE993CF14}" type="presOf" srcId="{B9DDAF4E-5029-486B-BDD5-C4528A5A558A}" destId="{308553CA-C5C0-4227-B6C3-29BCE8A22193}" srcOrd="0" destOrd="0" presId="urn:microsoft.com/office/officeart/2018/2/layout/IconLabelDescriptionList"/>
    <dgm:cxn modelId="{FDB8368F-568D-4F79-88AB-BB30FA6FB18D}" srcId="{B9DDAF4E-5029-486B-BDD5-C4528A5A558A}" destId="{CFAF128C-6E97-4369-8D96-9EF24F241947}" srcOrd="0" destOrd="0" parTransId="{FA107015-14BF-43F9-9DE7-09A3D7D90D84}" sibTransId="{7E212BB7-53BC-455E-8BF8-3468AF1CB8E9}"/>
    <dgm:cxn modelId="{8721FA95-C65B-4F54-845D-029B14DE9E5E}" type="presOf" srcId="{B145F93B-A7DF-4188-A468-ACDB93A15FB9}" destId="{79C88F70-CED6-4587-AFD8-FBEAF7814BB8}" srcOrd="0" destOrd="0" presId="urn:microsoft.com/office/officeart/2018/2/layout/IconLabelDescriptionList"/>
    <dgm:cxn modelId="{4D2E46B6-D718-4637-BF47-A0D326192F0F}" srcId="{B145F93B-A7DF-4188-A468-ACDB93A15FB9}" destId="{14093E6E-068E-403E-A86F-68494FE7A350}" srcOrd="1" destOrd="0" parTransId="{7865BFEA-D351-4E19-A473-492ADFC00F65}" sibTransId="{0C446BB1-1A45-48A8-A01A-8602DB81F909}"/>
    <dgm:cxn modelId="{4A0CD8CB-680A-47DE-95B1-6EB5D3B458AC}" srcId="{14093E6E-068E-403E-A86F-68494FE7A350}" destId="{E11C1E39-8C0E-43CA-BF95-64AB68097627}" srcOrd="0" destOrd="0" parTransId="{F8683825-D261-4FC8-94B9-B0585E34DFA9}" sibTransId="{CD302A23-773F-4D5E-84B5-E3DB5603A623}"/>
    <dgm:cxn modelId="{5997AAE5-3955-4B01-AFCE-AC221022552C}" type="presOf" srcId="{CD9A3ED1-771B-44F3-804C-565EF9A9F23F}" destId="{5646F924-11BC-45B6-B311-49E2FC87C161}" srcOrd="0" destOrd="0" presId="urn:microsoft.com/office/officeart/2018/2/layout/IconLabelDescriptionList"/>
    <dgm:cxn modelId="{956CBAFB-C245-452A-9FE0-DB4752D64B4D}" type="presOf" srcId="{E11C1E39-8C0E-43CA-BF95-64AB68097627}" destId="{8837F48C-77D8-496F-8326-EFB6BA2666C0}" srcOrd="0" destOrd="0" presId="urn:microsoft.com/office/officeart/2018/2/layout/IconLabelDescriptionList"/>
    <dgm:cxn modelId="{3720D9FF-CF16-4718-A4CE-C719F8436129}" type="presOf" srcId="{CFAF128C-6E97-4369-8D96-9EF24F241947}" destId="{308553CA-C5C0-4227-B6C3-29BCE8A22193}" srcOrd="0" destOrd="1" presId="urn:microsoft.com/office/officeart/2018/2/layout/IconLabelDescriptionList"/>
    <dgm:cxn modelId="{B3E1C76A-5D83-429A-A1F8-3405D7AF1568}" type="presParOf" srcId="{79C88F70-CED6-4587-AFD8-FBEAF7814BB8}" destId="{8868DF90-4057-4A68-8879-2741E6601D03}" srcOrd="0" destOrd="0" presId="urn:microsoft.com/office/officeart/2018/2/layout/IconLabelDescriptionList"/>
    <dgm:cxn modelId="{BEDA6BB2-8746-436E-87E5-BE8C1628ECA4}" type="presParOf" srcId="{8868DF90-4057-4A68-8879-2741E6601D03}" destId="{4E6F4D1C-4EA9-4C6D-A157-6F41DC593980}" srcOrd="0" destOrd="0" presId="urn:microsoft.com/office/officeart/2018/2/layout/IconLabelDescriptionList"/>
    <dgm:cxn modelId="{6C2B3B29-8DBA-4E1B-8F85-751D3A8C2BF9}" type="presParOf" srcId="{8868DF90-4057-4A68-8879-2741E6601D03}" destId="{4AC3CAE7-2D18-4B95-8A7B-7CC1F8EFD5BD}" srcOrd="1" destOrd="0" presId="urn:microsoft.com/office/officeart/2018/2/layout/IconLabelDescriptionList"/>
    <dgm:cxn modelId="{F621C412-A63E-4011-8E21-A7EF4D1034DA}" type="presParOf" srcId="{8868DF90-4057-4A68-8879-2741E6601D03}" destId="{5646F924-11BC-45B6-B311-49E2FC87C161}" srcOrd="2" destOrd="0" presId="urn:microsoft.com/office/officeart/2018/2/layout/IconLabelDescriptionList"/>
    <dgm:cxn modelId="{4A29568B-19BE-403C-AEC5-AB9DDCF96910}" type="presParOf" srcId="{8868DF90-4057-4A68-8879-2741E6601D03}" destId="{AAD2DA9B-1AD5-46D8-A643-1377AB36D818}" srcOrd="3" destOrd="0" presId="urn:microsoft.com/office/officeart/2018/2/layout/IconLabelDescriptionList"/>
    <dgm:cxn modelId="{F928DD40-BBE4-4B76-8C50-052C577E25E5}" type="presParOf" srcId="{8868DF90-4057-4A68-8879-2741E6601D03}" destId="{308553CA-C5C0-4227-B6C3-29BCE8A22193}" srcOrd="4" destOrd="0" presId="urn:microsoft.com/office/officeart/2018/2/layout/IconLabelDescriptionList"/>
    <dgm:cxn modelId="{476843F4-F6BC-47E5-BE93-88095112B8D8}" type="presParOf" srcId="{79C88F70-CED6-4587-AFD8-FBEAF7814BB8}" destId="{ADC6252F-5F5C-4000-A51C-621B16851B71}" srcOrd="1" destOrd="0" presId="urn:microsoft.com/office/officeart/2018/2/layout/IconLabelDescriptionList"/>
    <dgm:cxn modelId="{02765AEF-83F1-4803-9D6E-4847135E3EE4}" type="presParOf" srcId="{79C88F70-CED6-4587-AFD8-FBEAF7814BB8}" destId="{269117DB-6174-48DC-B697-C6DB1D3A1780}" srcOrd="2" destOrd="0" presId="urn:microsoft.com/office/officeart/2018/2/layout/IconLabelDescriptionList"/>
    <dgm:cxn modelId="{C05A15D7-54B3-435F-ABFC-84C16B108C4E}" type="presParOf" srcId="{269117DB-6174-48DC-B697-C6DB1D3A1780}" destId="{EE3E1845-C73C-4118-8C4E-7E7D8FC77540}" srcOrd="0" destOrd="0" presId="urn:microsoft.com/office/officeart/2018/2/layout/IconLabelDescriptionList"/>
    <dgm:cxn modelId="{F281A82B-E537-47C7-9ED4-9FA4C1F48B58}" type="presParOf" srcId="{269117DB-6174-48DC-B697-C6DB1D3A1780}" destId="{16858659-6A59-41CB-9D41-83A17191D5AC}" srcOrd="1" destOrd="0" presId="urn:microsoft.com/office/officeart/2018/2/layout/IconLabelDescriptionList"/>
    <dgm:cxn modelId="{FF4FBE49-8E4D-4023-8C5C-46144B122C66}" type="presParOf" srcId="{269117DB-6174-48DC-B697-C6DB1D3A1780}" destId="{EA3E7692-EE59-4E5F-B2D1-E80B0B053209}" srcOrd="2" destOrd="0" presId="urn:microsoft.com/office/officeart/2018/2/layout/IconLabelDescriptionList"/>
    <dgm:cxn modelId="{73312E23-54E6-4274-99AF-B60BBFCEB77F}" type="presParOf" srcId="{269117DB-6174-48DC-B697-C6DB1D3A1780}" destId="{BD303915-0984-4605-A2F7-7729D8B38529}" srcOrd="3" destOrd="0" presId="urn:microsoft.com/office/officeart/2018/2/layout/IconLabelDescriptionList"/>
    <dgm:cxn modelId="{5C76FF69-3F09-48C2-AF0E-E36047485656}" type="presParOf" srcId="{269117DB-6174-48DC-B697-C6DB1D3A1780}" destId="{8837F48C-77D8-496F-8326-EFB6BA2666C0}" srcOrd="4" destOrd="0" presId="urn:microsoft.com/office/officeart/2018/2/layout/IconLabelDescri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78FAEB-A1BD-4AC6-BC14-5ED20F29A862}">
      <dsp:nvSpPr>
        <dsp:cNvPr id="0" name=""/>
        <dsp:cNvSpPr/>
      </dsp:nvSpPr>
      <dsp:spPr>
        <a:xfrm>
          <a:off x="1076454" y="210852"/>
          <a:ext cx="1159101" cy="115910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BE56142F-486B-44A1-824A-65A819DBAE2F}">
      <dsp:nvSpPr>
        <dsp:cNvPr id="0" name=""/>
        <dsp:cNvSpPr/>
      </dsp:nvSpPr>
      <dsp:spPr>
        <a:xfrm>
          <a:off x="146" y="1494773"/>
          <a:ext cx="3311718" cy="4967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44550">
            <a:lnSpc>
              <a:spcPct val="90000"/>
            </a:lnSpc>
            <a:spcBef>
              <a:spcPct val="0"/>
            </a:spcBef>
            <a:spcAft>
              <a:spcPct val="35000"/>
            </a:spcAft>
            <a:buNone/>
            <a:defRPr b="1"/>
          </a:pPr>
          <a:r>
            <a:rPr lang="en-US" sz="1900" b="1" kern="1200" dirty="0">
              <a:latin typeface="Garamond" panose="02020404030301010803" pitchFamily="18" charset="0"/>
            </a:rPr>
            <a:t>FY 2018/19 Revenue Budget of $39.8 million</a:t>
          </a:r>
          <a:endParaRPr lang="en-US" sz="1900" kern="1200" dirty="0">
            <a:latin typeface="Garamond" panose="02020404030301010803" pitchFamily="18" charset="0"/>
          </a:endParaRPr>
        </a:p>
      </dsp:txBody>
      <dsp:txXfrm>
        <a:off x="146" y="1494773"/>
        <a:ext cx="3311718" cy="496757"/>
      </dsp:txXfrm>
    </dsp:sp>
    <dsp:sp modelId="{865E845F-5A30-417B-B5CC-B4470761BE8B}">
      <dsp:nvSpPr>
        <dsp:cNvPr id="0" name=""/>
        <dsp:cNvSpPr/>
      </dsp:nvSpPr>
      <dsp:spPr>
        <a:xfrm>
          <a:off x="146" y="2049587"/>
          <a:ext cx="3311718" cy="10640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00100">
            <a:lnSpc>
              <a:spcPct val="90000"/>
            </a:lnSpc>
            <a:spcBef>
              <a:spcPct val="0"/>
            </a:spcBef>
            <a:spcAft>
              <a:spcPct val="35000"/>
            </a:spcAft>
            <a:buNone/>
          </a:pPr>
          <a:r>
            <a:rPr lang="en-US" sz="1800" kern="1200" baseline="0" dirty="0">
              <a:latin typeface="Garamond" panose="02020404030301010803" pitchFamily="18" charset="0"/>
            </a:rPr>
            <a:t>$16.4M at Mid-Year</a:t>
          </a:r>
          <a:endParaRPr lang="en-US" sz="1800" kern="1200" dirty="0">
            <a:latin typeface="Garamond" panose="02020404030301010803" pitchFamily="18" charset="0"/>
          </a:endParaRPr>
        </a:p>
        <a:p>
          <a:pPr marL="171450" lvl="1" indent="-171450" algn="l" defTabSz="800100">
            <a:lnSpc>
              <a:spcPct val="90000"/>
            </a:lnSpc>
            <a:spcBef>
              <a:spcPct val="0"/>
            </a:spcBef>
            <a:spcAft>
              <a:spcPct val="15000"/>
            </a:spcAft>
            <a:buChar char="•"/>
          </a:pPr>
          <a:r>
            <a:rPr lang="en-US" sz="1800" kern="1200" dirty="0">
              <a:latin typeface="Garamond" panose="02020404030301010803" pitchFamily="18" charset="0"/>
            </a:rPr>
            <a:t>41% collected as of 12/31/18</a:t>
          </a:r>
        </a:p>
        <a:p>
          <a:pPr marL="171450" lvl="1" indent="-171450" algn="l" defTabSz="800100">
            <a:lnSpc>
              <a:spcPct val="90000"/>
            </a:lnSpc>
            <a:spcBef>
              <a:spcPct val="0"/>
            </a:spcBef>
            <a:spcAft>
              <a:spcPct val="15000"/>
            </a:spcAft>
            <a:buChar char="•"/>
          </a:pPr>
          <a:r>
            <a:rPr lang="en-US" sz="1800" kern="1200" dirty="0">
              <a:latin typeface="Garamond" panose="02020404030301010803" pitchFamily="18" charset="0"/>
            </a:rPr>
            <a:t>Increase of $689K from prior year </a:t>
          </a:r>
        </a:p>
      </dsp:txBody>
      <dsp:txXfrm>
        <a:off x="146" y="2049587"/>
        <a:ext cx="3311718" cy="1064054"/>
      </dsp:txXfrm>
    </dsp:sp>
    <dsp:sp modelId="{DC82C2DA-0A67-454B-BBD9-1D1F75E65580}">
      <dsp:nvSpPr>
        <dsp:cNvPr id="0" name=""/>
        <dsp:cNvSpPr/>
      </dsp:nvSpPr>
      <dsp:spPr>
        <a:xfrm>
          <a:off x="4967724" y="210852"/>
          <a:ext cx="1159101" cy="115910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683748C6-D101-499A-983D-39A184374715}">
      <dsp:nvSpPr>
        <dsp:cNvPr id="0" name=""/>
        <dsp:cNvSpPr/>
      </dsp:nvSpPr>
      <dsp:spPr>
        <a:xfrm>
          <a:off x="3891415" y="1494773"/>
          <a:ext cx="3311718" cy="4967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44550">
            <a:lnSpc>
              <a:spcPct val="90000"/>
            </a:lnSpc>
            <a:spcBef>
              <a:spcPct val="0"/>
            </a:spcBef>
            <a:spcAft>
              <a:spcPct val="35000"/>
            </a:spcAft>
            <a:buNone/>
            <a:defRPr b="1"/>
          </a:pPr>
          <a:r>
            <a:rPr lang="en-US" sz="1900" b="1" kern="1200" dirty="0">
              <a:latin typeface="Garamond" panose="02020404030301010803" pitchFamily="18" charset="0"/>
            </a:rPr>
            <a:t>FY 2018/19 Expenditure Budget of $38.0 million</a:t>
          </a:r>
          <a:endParaRPr lang="en-US" sz="1900" kern="1200" dirty="0">
            <a:latin typeface="Garamond" panose="02020404030301010803" pitchFamily="18" charset="0"/>
          </a:endParaRPr>
        </a:p>
      </dsp:txBody>
      <dsp:txXfrm>
        <a:off x="3891415" y="1494773"/>
        <a:ext cx="3311718" cy="496757"/>
      </dsp:txXfrm>
    </dsp:sp>
    <dsp:sp modelId="{7E4DD93D-5799-4FED-B32D-E78A7D2A85A0}">
      <dsp:nvSpPr>
        <dsp:cNvPr id="0" name=""/>
        <dsp:cNvSpPr/>
      </dsp:nvSpPr>
      <dsp:spPr>
        <a:xfrm>
          <a:off x="3891415" y="2049587"/>
          <a:ext cx="3311718" cy="10640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00100">
            <a:lnSpc>
              <a:spcPct val="90000"/>
            </a:lnSpc>
            <a:spcBef>
              <a:spcPct val="0"/>
            </a:spcBef>
            <a:spcAft>
              <a:spcPct val="35000"/>
            </a:spcAft>
            <a:buNone/>
          </a:pPr>
          <a:r>
            <a:rPr lang="en-US" sz="1800" kern="1200" baseline="0" dirty="0">
              <a:latin typeface="Garamond" panose="02020404030301010803" pitchFamily="18" charset="0"/>
            </a:rPr>
            <a:t>$17.4 M at Mid-Year</a:t>
          </a:r>
          <a:endParaRPr lang="en-US" sz="1800" kern="1200" dirty="0">
            <a:latin typeface="Garamond" panose="02020404030301010803" pitchFamily="18" charset="0"/>
          </a:endParaRPr>
        </a:p>
        <a:p>
          <a:pPr marL="171450" lvl="1" indent="-171450" algn="l" defTabSz="800100">
            <a:lnSpc>
              <a:spcPct val="90000"/>
            </a:lnSpc>
            <a:spcBef>
              <a:spcPct val="0"/>
            </a:spcBef>
            <a:spcAft>
              <a:spcPct val="15000"/>
            </a:spcAft>
            <a:buChar char="•"/>
          </a:pPr>
          <a:r>
            <a:rPr lang="en-US" sz="1800" kern="1200" dirty="0">
              <a:latin typeface="Garamond" panose="02020404030301010803" pitchFamily="18" charset="0"/>
            </a:rPr>
            <a:t>46% spent as of 12/31/18</a:t>
          </a:r>
        </a:p>
        <a:p>
          <a:pPr marL="171450" lvl="1" indent="-171450" algn="l" defTabSz="800100">
            <a:lnSpc>
              <a:spcPct val="90000"/>
            </a:lnSpc>
            <a:spcBef>
              <a:spcPct val="0"/>
            </a:spcBef>
            <a:spcAft>
              <a:spcPct val="15000"/>
            </a:spcAft>
            <a:buChar char="•"/>
          </a:pPr>
          <a:r>
            <a:rPr lang="en-US" sz="1800" kern="1200" dirty="0">
              <a:latin typeface="Garamond" panose="02020404030301010803" pitchFamily="18" charset="0"/>
            </a:rPr>
            <a:t>Increase of $1.1M over same time last year</a:t>
          </a:r>
        </a:p>
      </dsp:txBody>
      <dsp:txXfrm>
        <a:off x="3891415" y="2049587"/>
        <a:ext cx="3311718" cy="106405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6F4D1C-4EA9-4C6D-A157-6F41DC593980}">
      <dsp:nvSpPr>
        <dsp:cNvPr id="0" name=""/>
        <dsp:cNvSpPr/>
      </dsp:nvSpPr>
      <dsp:spPr>
        <a:xfrm>
          <a:off x="146" y="481791"/>
          <a:ext cx="1159101" cy="115910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5646F924-11BC-45B6-B311-49E2FC87C161}">
      <dsp:nvSpPr>
        <dsp:cNvPr id="0" name=""/>
        <dsp:cNvSpPr/>
      </dsp:nvSpPr>
      <dsp:spPr>
        <a:xfrm>
          <a:off x="146" y="1742412"/>
          <a:ext cx="3311718" cy="4967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244600">
            <a:lnSpc>
              <a:spcPct val="90000"/>
            </a:lnSpc>
            <a:spcBef>
              <a:spcPct val="0"/>
            </a:spcBef>
            <a:spcAft>
              <a:spcPct val="35000"/>
            </a:spcAft>
            <a:buNone/>
            <a:defRPr b="1"/>
          </a:pPr>
          <a:r>
            <a:rPr lang="en-US" sz="2800" b="1" kern="1200" dirty="0">
              <a:latin typeface="Garamond" panose="02020404030301010803" pitchFamily="18" charset="0"/>
            </a:rPr>
            <a:t>Police Department</a:t>
          </a:r>
          <a:endParaRPr lang="en-US" sz="2800" kern="1200" dirty="0">
            <a:latin typeface="Garamond" panose="02020404030301010803" pitchFamily="18" charset="0"/>
          </a:endParaRPr>
        </a:p>
      </dsp:txBody>
      <dsp:txXfrm>
        <a:off x="146" y="1742412"/>
        <a:ext cx="3311718" cy="496757"/>
      </dsp:txXfrm>
    </dsp:sp>
    <dsp:sp modelId="{308553CA-C5C0-4227-B6C3-29BCE8A22193}">
      <dsp:nvSpPr>
        <dsp:cNvPr id="0" name=""/>
        <dsp:cNvSpPr/>
      </dsp:nvSpPr>
      <dsp:spPr>
        <a:xfrm>
          <a:off x="146" y="2286388"/>
          <a:ext cx="3311718" cy="5563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00100">
            <a:lnSpc>
              <a:spcPct val="90000"/>
            </a:lnSpc>
            <a:spcBef>
              <a:spcPct val="0"/>
            </a:spcBef>
            <a:spcAft>
              <a:spcPct val="35000"/>
            </a:spcAft>
            <a:buNone/>
          </a:pPr>
          <a:r>
            <a:rPr lang="en-US" sz="1800" kern="1200" dirty="0">
              <a:latin typeface="Garamond" panose="02020404030301010803" pitchFamily="18" charset="0"/>
            </a:rPr>
            <a:t>Vehicle Modifications ($30K)</a:t>
          </a:r>
        </a:p>
        <a:p>
          <a:pPr marL="171450" lvl="1" indent="-171450" algn="l" defTabSz="800100">
            <a:lnSpc>
              <a:spcPct val="90000"/>
            </a:lnSpc>
            <a:spcBef>
              <a:spcPct val="0"/>
            </a:spcBef>
            <a:spcAft>
              <a:spcPct val="15000"/>
            </a:spcAft>
            <a:buChar char="•"/>
          </a:pPr>
          <a:r>
            <a:rPr lang="en-US" sz="1800" kern="1200" dirty="0">
              <a:latin typeface="Garamond" panose="02020404030301010803" pitchFamily="18" charset="0"/>
            </a:rPr>
            <a:t>K-9 Vehicle</a:t>
          </a:r>
        </a:p>
      </dsp:txBody>
      <dsp:txXfrm>
        <a:off x="146" y="2286388"/>
        <a:ext cx="3311718" cy="556313"/>
      </dsp:txXfrm>
    </dsp:sp>
    <dsp:sp modelId="{EE3E1845-C73C-4118-8C4E-7E7D8FC77540}">
      <dsp:nvSpPr>
        <dsp:cNvPr id="0" name=""/>
        <dsp:cNvSpPr/>
      </dsp:nvSpPr>
      <dsp:spPr>
        <a:xfrm>
          <a:off x="3891415" y="481791"/>
          <a:ext cx="1159101" cy="115910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EA3E7692-EE59-4E5F-B2D1-E80B0B053209}">
      <dsp:nvSpPr>
        <dsp:cNvPr id="0" name=""/>
        <dsp:cNvSpPr/>
      </dsp:nvSpPr>
      <dsp:spPr>
        <a:xfrm>
          <a:off x="3891415" y="1742412"/>
          <a:ext cx="3311718" cy="4967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244600">
            <a:lnSpc>
              <a:spcPct val="90000"/>
            </a:lnSpc>
            <a:spcBef>
              <a:spcPct val="0"/>
            </a:spcBef>
            <a:spcAft>
              <a:spcPct val="35000"/>
            </a:spcAft>
            <a:buNone/>
            <a:defRPr b="1"/>
          </a:pPr>
          <a:r>
            <a:rPr lang="en-US" sz="2800" b="1" kern="1200" dirty="0">
              <a:latin typeface="Garamond" panose="02020404030301010803" pitchFamily="18" charset="0"/>
            </a:rPr>
            <a:t>Maintenance Services</a:t>
          </a:r>
          <a:endParaRPr lang="en-US" sz="2800" kern="1200" dirty="0">
            <a:latin typeface="Garamond" panose="02020404030301010803" pitchFamily="18" charset="0"/>
          </a:endParaRPr>
        </a:p>
      </dsp:txBody>
      <dsp:txXfrm>
        <a:off x="3891415" y="1742412"/>
        <a:ext cx="3311718" cy="496757"/>
      </dsp:txXfrm>
    </dsp:sp>
    <dsp:sp modelId="{8837F48C-77D8-496F-8326-EFB6BA2666C0}">
      <dsp:nvSpPr>
        <dsp:cNvPr id="0" name=""/>
        <dsp:cNvSpPr/>
      </dsp:nvSpPr>
      <dsp:spPr>
        <a:xfrm>
          <a:off x="3891415" y="2286388"/>
          <a:ext cx="3311718" cy="5563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00100">
            <a:lnSpc>
              <a:spcPct val="90000"/>
            </a:lnSpc>
            <a:spcBef>
              <a:spcPct val="0"/>
            </a:spcBef>
            <a:spcAft>
              <a:spcPct val="35000"/>
            </a:spcAft>
            <a:buNone/>
          </a:pPr>
          <a:r>
            <a:rPr lang="en-US" sz="1800" kern="1200" dirty="0">
              <a:latin typeface="Garamond" panose="02020404030301010803" pitchFamily="18" charset="0"/>
            </a:rPr>
            <a:t>Crack Sealer ($75K)</a:t>
          </a:r>
        </a:p>
      </dsp:txBody>
      <dsp:txXfrm>
        <a:off x="3891415" y="2286388"/>
        <a:ext cx="3311718" cy="556313"/>
      </dsp:txXfrm>
    </dsp:sp>
  </dsp:spTree>
</dsp:drawing>
</file>

<file path=ppt/diagrams/layout1.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A9411CD1-B015-4233-B0A9-1CC922852B04}" type="datetimeFigureOut">
              <a:rPr lang="en-US" smtClean="0"/>
              <a:t>2/26/2019</a:t>
            </a:fld>
            <a:endParaRPr lang="en-US" dirty="0"/>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87D11F5B-EDA6-4D5C-8B30-7F22E3E7B354}" type="slidenum">
              <a:rPr lang="en-US" smtClean="0"/>
              <a:t>‹#›</a:t>
            </a:fld>
            <a:endParaRPr lang="en-US" dirty="0"/>
          </a:p>
        </p:txBody>
      </p:sp>
    </p:spTree>
    <p:extLst>
      <p:ext uri="{BB962C8B-B14F-4D97-AF65-F5344CB8AC3E}">
        <p14:creationId xmlns:p14="http://schemas.microsoft.com/office/powerpoint/2010/main" val="3632863452"/>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2-26T18:16:30.045"/>
    </inkml:context>
    <inkml:brush xml:id="br0">
      <inkml:brushProperty name="width" value="0.05" units="cm"/>
      <inkml:brushProperty name="height" value="0.05" units="cm"/>
    </inkml:brush>
  </inkml:definitions>
  <inkml:trace contextRef="#ctx0" brushRef="#br0">7 0 9216,'-5'15'419,"4"-3"44,0-12-410,1 1 0,0 0 0,0-1 0,1 1-1,-1 0 1,0-1 0,0 1 0,0 0 0,0-1-1,1 1 1,-1 0 0,0-1 0,0 1 0,1 0-1,-1-1 1,1 1 0,-1-1 0,0 1 0,1 0-53,0-1 81,0 1 0,0-1 0,-1 1 0,1-1 0,0 0 0,0 1 0,0-1 0,0 0 0,0 0 0,0 1 0,0-1 0,0 0 0,0 0 0,0 0 0,-1 0-81,12-1 733,-2 0-176,-6 2-329,0 0-41,-2 0-44,-1 2-51,-1 2-55,-1 0-59,3-4 78,1-1-35,1 1-77,-1-2-109,-1 0-86,0-1-131,-4-10-633</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2-26T18:16:30.045"/>
    </inkml:context>
    <inkml:brush xml:id="br0">
      <inkml:brushProperty name="width" value="0.05" units="cm"/>
      <inkml:brushProperty name="height" value="0.05" units="cm"/>
    </inkml:brush>
  </inkml:definitions>
  <inkml:trace contextRef="#ctx0" brushRef="#br0">7 0 9216,'-5'15'419,"4"-3"44,0-12-410,1 1 0,0 0 0,0-1 0,1 1-1,-1 0 1,0-1 0,0 1 0,0 0 0,0-1-1,1 1 1,-1 0 0,0-1 0,0 1 0,1 0-1,-1-1 1,1 1 0,-1-1 0,0 1 0,1 0-53,0-1 81,0 1 0,0-1 0,-1 1 0,1-1 0,0 0 0,0 1 0,0-1 0,0 0 0,0 0 0,0 1 0,0-1 0,0 0 0,0 0 0,0 0 0,-1 0-81,12-1 733,-2 0-176,-6 2-329,0 0-41,-2 0-44,-1 2-51,-1 2-55,-1 0-59,3-4 78,1-1-35,1 1-77,-1-2-109,-1 0-86,0-1-131,-4-10-633</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2AE0E53F-921D-4E65-96ED-3E1CFE942D27}" type="datetimeFigureOut">
              <a:rPr lang="en-US" smtClean="0"/>
              <a:t>2/26/2019</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D9B599BA-55EC-4FEF-8080-24E746FB8241}" type="slidenum">
              <a:rPr lang="en-US" smtClean="0"/>
              <a:t>‹#›</a:t>
            </a:fld>
            <a:endParaRPr lang="en-US" dirty="0"/>
          </a:p>
        </p:txBody>
      </p:sp>
    </p:spTree>
    <p:extLst>
      <p:ext uri="{BB962C8B-B14F-4D97-AF65-F5344CB8AC3E}">
        <p14:creationId xmlns:p14="http://schemas.microsoft.com/office/powerpoint/2010/main" val="7750345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Calibri (Body)"/>
        <a:ea typeface="+mn-ea"/>
        <a:cs typeface="+mn-cs"/>
      </a:defRPr>
    </a:lvl1pPr>
    <a:lvl2pPr marL="457200" algn="l" defTabSz="914400" rtl="0" eaLnBrk="1" latinLnBrk="0" hangingPunct="1">
      <a:defRPr sz="1200" kern="1200">
        <a:solidFill>
          <a:schemeClr val="tx1"/>
        </a:solidFill>
        <a:latin typeface="Calibri (Body)"/>
        <a:ea typeface="+mn-ea"/>
        <a:cs typeface="+mn-cs"/>
      </a:defRPr>
    </a:lvl2pPr>
    <a:lvl3pPr marL="914400" algn="l" defTabSz="914400" rtl="0" eaLnBrk="1" latinLnBrk="0" hangingPunct="1">
      <a:defRPr sz="1200" kern="1200">
        <a:solidFill>
          <a:schemeClr val="tx1"/>
        </a:solidFill>
        <a:latin typeface="Calibri (Body)"/>
        <a:ea typeface="+mn-ea"/>
        <a:cs typeface="+mn-cs"/>
      </a:defRPr>
    </a:lvl3pPr>
    <a:lvl4pPr marL="1371600" algn="l" defTabSz="914400" rtl="0" eaLnBrk="1" latinLnBrk="0" hangingPunct="1">
      <a:defRPr sz="1200" kern="1200">
        <a:solidFill>
          <a:schemeClr val="tx1"/>
        </a:solidFill>
        <a:latin typeface="Calibri (Body)"/>
        <a:ea typeface="+mn-ea"/>
        <a:cs typeface="+mn-cs"/>
      </a:defRPr>
    </a:lvl4pPr>
    <a:lvl5pPr marL="1828800" algn="l" defTabSz="914400" rtl="0" eaLnBrk="1" latinLnBrk="0" hangingPunct="1">
      <a:defRPr sz="1200" kern="1200">
        <a:solidFill>
          <a:schemeClr val="tx1"/>
        </a:solidFill>
        <a:latin typeface="Calibri (Body)"/>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Honorable Mayor and Members of the City Council – introduce</a:t>
            </a:r>
            <a:r>
              <a:rPr lang="en-US" baseline="0" dirty="0">
                <a:latin typeface="+mn-lt"/>
              </a:rPr>
              <a:t> myself</a:t>
            </a:r>
          </a:p>
          <a:p>
            <a:endParaRPr lang="en-US" baseline="0" dirty="0">
              <a:latin typeface="+mn-lt"/>
            </a:endParaRPr>
          </a:p>
          <a:p>
            <a:r>
              <a:rPr lang="en-US" baseline="0" dirty="0">
                <a:latin typeface="+mn-lt"/>
              </a:rPr>
              <a:t>I’d like to begin this evening by giving a brief overview of the City budget to provide context to our new councilmembers as well as to members of the public</a:t>
            </a:r>
          </a:p>
          <a:p>
            <a:endParaRPr lang="en-US" baseline="0" dirty="0">
              <a:latin typeface="+mn-lt"/>
            </a:endParaRPr>
          </a:p>
          <a:p>
            <a:r>
              <a:rPr lang="en-US" baseline="0" dirty="0">
                <a:latin typeface="+mn-lt"/>
              </a:rPr>
              <a:t>City adopts two separate budgets – combined into one budget documents</a:t>
            </a:r>
          </a:p>
          <a:p>
            <a:pPr marL="171450" indent="-171450">
              <a:buFontTx/>
              <a:buChar char="-"/>
            </a:pPr>
            <a:r>
              <a:rPr lang="en-US" baseline="0" dirty="0">
                <a:latin typeface="+mn-lt"/>
              </a:rPr>
              <a:t>Operating Budget which are the day-to day costs to run the City and include City personnel costs and services and supplies.  The proposed budget provides a two-year financial plan but appropriations will only be made for the first year</a:t>
            </a:r>
          </a:p>
          <a:p>
            <a:pPr marL="171450" indent="-171450">
              <a:buFontTx/>
              <a:buChar char="-"/>
            </a:pPr>
            <a:r>
              <a:rPr lang="en-US" baseline="0" dirty="0">
                <a:latin typeface="+mn-lt"/>
              </a:rPr>
              <a:t>Capital Improvement Budget are where the City budgets for major capital investments in excess of $10K which includes capital projects and major equipment purchases.  The proposed budget provides a five-year work program for planning purposes only – appropriations are made only for the first year </a:t>
            </a:r>
            <a:endParaRPr lang="en-US" dirty="0">
              <a:latin typeface="+mn-lt"/>
            </a:endParaRPr>
          </a:p>
        </p:txBody>
      </p:sp>
      <p:sp>
        <p:nvSpPr>
          <p:cNvPr id="4" name="Slide Number Placeholder 3"/>
          <p:cNvSpPr>
            <a:spLocks noGrp="1"/>
          </p:cNvSpPr>
          <p:nvPr>
            <p:ph type="sldNum" sz="quarter" idx="10"/>
          </p:nvPr>
        </p:nvSpPr>
        <p:spPr/>
        <p:txBody>
          <a:bodyPr/>
          <a:lstStyle/>
          <a:p>
            <a:fld id="{D9B599BA-55EC-4FEF-8080-24E746FB8241}" type="slidenum">
              <a:rPr lang="en-US" smtClean="0"/>
              <a:t>1</a:t>
            </a:fld>
            <a:endParaRPr lang="en-US" dirty="0"/>
          </a:p>
        </p:txBody>
      </p:sp>
    </p:spTree>
    <p:extLst>
      <p:ext uri="{BB962C8B-B14F-4D97-AF65-F5344CB8AC3E}">
        <p14:creationId xmlns:p14="http://schemas.microsoft.com/office/powerpoint/2010/main" val="34001106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Honorable Mayor and Members of the City Council – introduce</a:t>
            </a:r>
            <a:r>
              <a:rPr lang="en-US" baseline="0" dirty="0">
                <a:latin typeface="+mn-lt"/>
              </a:rPr>
              <a:t> myself</a:t>
            </a:r>
          </a:p>
          <a:p>
            <a:endParaRPr lang="en-US" baseline="0" dirty="0">
              <a:latin typeface="+mn-lt"/>
            </a:endParaRPr>
          </a:p>
          <a:p>
            <a:r>
              <a:rPr lang="en-US" baseline="0" dirty="0">
                <a:latin typeface="+mn-lt"/>
              </a:rPr>
              <a:t>I’d like to begin this evening by giving a brief overview of the City budget to provide context to our new councilmembers as well as to members of the public</a:t>
            </a:r>
          </a:p>
          <a:p>
            <a:endParaRPr lang="en-US" baseline="0" dirty="0">
              <a:latin typeface="+mn-lt"/>
            </a:endParaRPr>
          </a:p>
          <a:p>
            <a:r>
              <a:rPr lang="en-US" baseline="0" dirty="0">
                <a:latin typeface="+mn-lt"/>
              </a:rPr>
              <a:t>City adopts two separate budgets – combined into one budget documents</a:t>
            </a:r>
          </a:p>
          <a:p>
            <a:pPr marL="171450" indent="-171450">
              <a:buFontTx/>
              <a:buChar char="-"/>
            </a:pPr>
            <a:r>
              <a:rPr lang="en-US" baseline="0" dirty="0">
                <a:latin typeface="+mn-lt"/>
              </a:rPr>
              <a:t>Operating Budget which are the day-to day costs to run the City and include City personnel costs and services and supplies.  The proposed budget provides a two-year financial plan but appropriations will only be made for the first year</a:t>
            </a:r>
          </a:p>
          <a:p>
            <a:pPr marL="171450" indent="-171450">
              <a:buFontTx/>
              <a:buChar char="-"/>
            </a:pPr>
            <a:r>
              <a:rPr lang="en-US" baseline="0" dirty="0">
                <a:latin typeface="+mn-lt"/>
              </a:rPr>
              <a:t>Capital Improvement Budget are where the City budgets for major capital investments in excess of $10K which includes capital projects and major equipment purchases.  The proposed budget provides a five-year work program for planning purposes only – appropriations are made only for the first year </a:t>
            </a:r>
            <a:endParaRPr lang="en-US" dirty="0">
              <a:latin typeface="+mn-lt"/>
            </a:endParaRPr>
          </a:p>
        </p:txBody>
      </p:sp>
      <p:sp>
        <p:nvSpPr>
          <p:cNvPr id="4" name="Slide Number Placeholder 3"/>
          <p:cNvSpPr>
            <a:spLocks noGrp="1"/>
          </p:cNvSpPr>
          <p:nvPr>
            <p:ph type="sldNum" sz="quarter" idx="10"/>
          </p:nvPr>
        </p:nvSpPr>
        <p:spPr/>
        <p:txBody>
          <a:bodyPr/>
          <a:lstStyle/>
          <a:p>
            <a:fld id="{D9B599BA-55EC-4FEF-8080-24E746FB8241}" type="slidenum">
              <a:rPr lang="en-US" smtClean="0"/>
              <a:t>2</a:t>
            </a:fld>
            <a:endParaRPr lang="en-US" dirty="0"/>
          </a:p>
        </p:txBody>
      </p:sp>
    </p:spTree>
    <p:extLst>
      <p:ext uri="{BB962C8B-B14F-4D97-AF65-F5344CB8AC3E}">
        <p14:creationId xmlns:p14="http://schemas.microsoft.com/office/powerpoint/2010/main" val="34001106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spc="-50" dirty="0">
                <a:latin typeface="Calibri (Body)"/>
              </a:rPr>
              <a:t>The 2015/16</a:t>
            </a:r>
            <a:r>
              <a:rPr lang="en-US" sz="1100" spc="-50" baseline="0" dirty="0">
                <a:latin typeface="Calibri (Body)"/>
              </a:rPr>
              <a:t> proposed General Fund revenue budget is set at $35.8 million and $36.4 million in 2016/17.  </a:t>
            </a:r>
          </a:p>
          <a:p>
            <a:endParaRPr lang="en-US" sz="1100" spc="-50" baseline="0" dirty="0">
              <a:latin typeface="Calibri (Body)"/>
            </a:endParaRPr>
          </a:p>
          <a:p>
            <a:r>
              <a:rPr lang="en-US" sz="1100" spc="-50" baseline="0" dirty="0">
                <a:latin typeface="Calibri (Body)"/>
              </a:rPr>
              <a:t>Of this total amount, over ¾’s comes from taxes – and 50% of the entire General Fund budget comes from Property Tax.  </a:t>
            </a:r>
          </a:p>
          <a:p>
            <a:endParaRPr lang="en-US" sz="1100" spc="-50" baseline="0" dirty="0">
              <a:latin typeface="Calibri (Body)"/>
            </a:endParaRPr>
          </a:p>
          <a:p>
            <a:r>
              <a:rPr lang="en-US" sz="1100" spc="-50" baseline="0" dirty="0">
                <a:latin typeface="Calibri (Body)"/>
              </a:rPr>
              <a:t>Fees represent 22.5% of the remaining budget and includes department generated fees, franchise fees, and administrative allocations.  </a:t>
            </a:r>
          </a:p>
          <a:p>
            <a:endParaRPr lang="en-US" sz="1100" spc="-50" baseline="0" dirty="0">
              <a:latin typeface="Calibri (Body)"/>
            </a:endParaRPr>
          </a:p>
          <a:p>
            <a:r>
              <a:rPr lang="en-US" sz="1100" spc="-50" baseline="0" dirty="0">
                <a:latin typeface="Calibri (Body)"/>
              </a:rPr>
              <a:t>The remaining revenue sources in the General Fund budget includes investment income, transfer in, and one-time revenues.  </a:t>
            </a:r>
          </a:p>
          <a:p>
            <a:endParaRPr lang="en-US" sz="1100" spc="-50" baseline="0" dirty="0">
              <a:latin typeface="Calibri (Body)"/>
            </a:endParaRPr>
          </a:p>
          <a:p>
            <a:r>
              <a:rPr lang="en-US" sz="1100" spc="-50" baseline="0" dirty="0">
                <a:latin typeface="Calibri (Body)"/>
              </a:rPr>
              <a:t>A major source of one-time revenue is Excess ERAF revenue – ERAF is a move by the State in the 1990’s that shifted property tax dollars away from cities to fund education in each county (saves State General Fund).  There are a handful of counties in which the amount of property tax diverted into the county ERAF fund has exceeded the amount needed under the state’s education funding formulas and is therefore returned to the City’s proportionally.  </a:t>
            </a:r>
          </a:p>
          <a:p>
            <a:endParaRPr lang="en-US" sz="1100" spc="-50" baseline="0" dirty="0">
              <a:latin typeface="Calibri (Body)"/>
            </a:endParaRPr>
          </a:p>
          <a:p>
            <a:r>
              <a:rPr lang="en-US" sz="1100" spc="-50" baseline="0" dirty="0">
                <a:latin typeface="Calibri (Body)"/>
              </a:rPr>
              <a:t>Excess ERAF is best treated as one-time revenue due to the lack of predictability as well as a number of recent attempts to divert Excess ERAF funds elsewhere by State legislators.  </a:t>
            </a:r>
          </a:p>
          <a:p>
            <a:endParaRPr lang="en-US" sz="1100" spc="-50" baseline="0" dirty="0">
              <a:latin typeface="Calibri (Body)"/>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100" spc="-50" dirty="0">
                <a:latin typeface="Calibri (Body)"/>
              </a:rPr>
              <a:t>Transfers in to the General Fund reduced by $184K due to recommended elimination of Gas Tax transfer to fund Streets Operations</a:t>
            </a:r>
          </a:p>
        </p:txBody>
      </p:sp>
      <p:sp>
        <p:nvSpPr>
          <p:cNvPr id="4" name="Slide Number Placeholder 3"/>
          <p:cNvSpPr>
            <a:spLocks noGrp="1"/>
          </p:cNvSpPr>
          <p:nvPr>
            <p:ph type="sldNum" sz="quarter" idx="10"/>
          </p:nvPr>
        </p:nvSpPr>
        <p:spPr/>
        <p:txBody>
          <a:bodyPr/>
          <a:lstStyle/>
          <a:p>
            <a:fld id="{D9B599BA-55EC-4FEF-8080-24E746FB8241}" type="slidenum">
              <a:rPr lang="en-US" smtClean="0">
                <a:solidFill>
                  <a:prstClr val="black"/>
                </a:solidFill>
              </a:rPr>
              <a:pPr/>
              <a:t>3</a:t>
            </a:fld>
            <a:endParaRPr lang="en-US" dirty="0">
              <a:solidFill>
                <a:prstClr val="black"/>
              </a:solidFill>
            </a:endParaRPr>
          </a:p>
        </p:txBody>
      </p:sp>
    </p:spTree>
    <p:extLst>
      <p:ext uri="{BB962C8B-B14F-4D97-AF65-F5344CB8AC3E}">
        <p14:creationId xmlns:p14="http://schemas.microsoft.com/office/powerpoint/2010/main" val="3785080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spc="-50" dirty="0">
                <a:latin typeface="Calibri (Body)"/>
              </a:rPr>
              <a:t>The 2015/16</a:t>
            </a:r>
            <a:r>
              <a:rPr lang="en-US" sz="1100" spc="-50" baseline="0" dirty="0">
                <a:latin typeface="Calibri (Body)"/>
              </a:rPr>
              <a:t> proposed General Fund revenue budget is set at $35.8 million and $36.4 million in 2016/17.  </a:t>
            </a:r>
          </a:p>
          <a:p>
            <a:endParaRPr lang="en-US" sz="1100" spc="-50" baseline="0" dirty="0">
              <a:latin typeface="Calibri (Body)"/>
            </a:endParaRPr>
          </a:p>
          <a:p>
            <a:r>
              <a:rPr lang="en-US" sz="1100" spc="-50" baseline="0" dirty="0">
                <a:latin typeface="Calibri (Body)"/>
              </a:rPr>
              <a:t>Of this total amount, over ¾’s comes from taxes – and 50% of the entire General Fund budget comes from Property Tax.  </a:t>
            </a:r>
          </a:p>
          <a:p>
            <a:endParaRPr lang="en-US" sz="1100" spc="-50" baseline="0" dirty="0">
              <a:latin typeface="Calibri (Body)"/>
            </a:endParaRPr>
          </a:p>
          <a:p>
            <a:r>
              <a:rPr lang="en-US" sz="1100" spc="-50" baseline="0" dirty="0">
                <a:latin typeface="Calibri (Body)"/>
              </a:rPr>
              <a:t>Fees represent 22.5% of the remaining budget and includes department generated fees, franchise fees, and administrative allocations.  </a:t>
            </a:r>
          </a:p>
          <a:p>
            <a:endParaRPr lang="en-US" sz="1100" spc="-50" baseline="0" dirty="0">
              <a:latin typeface="Calibri (Body)"/>
            </a:endParaRPr>
          </a:p>
          <a:p>
            <a:r>
              <a:rPr lang="en-US" sz="1100" spc="-50" baseline="0" dirty="0">
                <a:latin typeface="Calibri (Body)"/>
              </a:rPr>
              <a:t>The remaining revenue sources in the General Fund budget includes investment income, transfer in, and one-time revenues.  </a:t>
            </a:r>
          </a:p>
          <a:p>
            <a:endParaRPr lang="en-US" sz="1100" spc="-50" baseline="0" dirty="0">
              <a:latin typeface="Calibri (Body)"/>
            </a:endParaRPr>
          </a:p>
          <a:p>
            <a:r>
              <a:rPr lang="en-US" sz="1100" spc="-50" baseline="0" dirty="0">
                <a:latin typeface="Calibri (Body)"/>
              </a:rPr>
              <a:t>A major source of one-time revenue is Excess ERAF revenue – ERAF is a move by the State in the 1990’s that shifted property tax dollars away from cities to fund education in each county (saves State General Fund).  There are a handful of counties in which the amount of property tax diverted into the county ERAF fund has exceeded the amount needed under the state’s education funding formulas and is therefore returned to the City’s proportionally.  </a:t>
            </a:r>
          </a:p>
          <a:p>
            <a:endParaRPr lang="en-US" sz="1100" spc="-50" baseline="0" dirty="0">
              <a:latin typeface="Calibri (Body)"/>
            </a:endParaRPr>
          </a:p>
          <a:p>
            <a:r>
              <a:rPr lang="en-US" sz="1100" spc="-50" baseline="0" dirty="0">
                <a:latin typeface="Calibri (Body)"/>
              </a:rPr>
              <a:t>Excess ERAF is best treated as one-time revenue due to the lack of predictability as well as a number of recent attempts to divert Excess ERAF funds elsewhere by State legislators.  </a:t>
            </a:r>
          </a:p>
          <a:p>
            <a:endParaRPr lang="en-US" sz="1100" spc="-50" baseline="0" dirty="0">
              <a:latin typeface="Calibri (Body)"/>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100" spc="-50" dirty="0">
                <a:latin typeface="Calibri (Body)"/>
              </a:rPr>
              <a:t>Transfers in to the General Fund reduced by $184K due to recommended elimination of Gas Tax transfer to fund Streets Operations</a:t>
            </a:r>
          </a:p>
        </p:txBody>
      </p:sp>
      <p:sp>
        <p:nvSpPr>
          <p:cNvPr id="4" name="Slide Number Placeholder 3"/>
          <p:cNvSpPr>
            <a:spLocks noGrp="1"/>
          </p:cNvSpPr>
          <p:nvPr>
            <p:ph type="sldNum" sz="quarter" idx="10"/>
          </p:nvPr>
        </p:nvSpPr>
        <p:spPr/>
        <p:txBody>
          <a:bodyPr/>
          <a:lstStyle/>
          <a:p>
            <a:fld id="{D9B599BA-55EC-4FEF-8080-24E746FB8241}" type="slidenum">
              <a:rPr lang="en-US" smtClean="0"/>
              <a:t>4</a:t>
            </a:fld>
            <a:endParaRPr lang="en-US" dirty="0"/>
          </a:p>
        </p:txBody>
      </p:sp>
    </p:spTree>
    <p:extLst>
      <p:ext uri="{BB962C8B-B14F-4D97-AF65-F5344CB8AC3E}">
        <p14:creationId xmlns:p14="http://schemas.microsoft.com/office/powerpoint/2010/main" val="3785080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spc="-50" dirty="0">
                <a:latin typeface="Calibri (Body)"/>
              </a:rPr>
              <a:t>The 2015/16</a:t>
            </a:r>
            <a:r>
              <a:rPr lang="en-US" sz="1100" spc="-50" baseline="0" dirty="0">
                <a:latin typeface="Calibri (Body)"/>
              </a:rPr>
              <a:t> proposed General Fund revenue budget is set at $35.8 million and $36.4 million in 2016/17.  </a:t>
            </a:r>
          </a:p>
          <a:p>
            <a:endParaRPr lang="en-US" sz="1100" spc="-50" baseline="0" dirty="0">
              <a:latin typeface="Calibri (Body)"/>
            </a:endParaRPr>
          </a:p>
          <a:p>
            <a:r>
              <a:rPr lang="en-US" sz="1100" spc="-50" baseline="0" dirty="0">
                <a:latin typeface="Calibri (Body)"/>
              </a:rPr>
              <a:t>Of this total amount, over ¾’s comes from taxes – and 50% of the entire General Fund budget comes from Property Tax.  </a:t>
            </a:r>
          </a:p>
          <a:p>
            <a:endParaRPr lang="en-US" sz="1100" spc="-50" baseline="0" dirty="0">
              <a:latin typeface="Calibri (Body)"/>
            </a:endParaRPr>
          </a:p>
          <a:p>
            <a:r>
              <a:rPr lang="en-US" sz="1100" spc="-50" baseline="0" dirty="0">
                <a:latin typeface="Calibri (Body)"/>
              </a:rPr>
              <a:t>Fees represent 22.5% of the remaining budget and includes department generated fees, franchise fees, and administrative allocations.  </a:t>
            </a:r>
          </a:p>
          <a:p>
            <a:endParaRPr lang="en-US" sz="1100" spc="-50" baseline="0" dirty="0">
              <a:latin typeface="Calibri (Body)"/>
            </a:endParaRPr>
          </a:p>
          <a:p>
            <a:r>
              <a:rPr lang="en-US" sz="1100" spc="-50" baseline="0" dirty="0">
                <a:latin typeface="Calibri (Body)"/>
              </a:rPr>
              <a:t>The remaining revenue sources in the General Fund budget includes investment income, transfer in, and one-time revenues.  </a:t>
            </a:r>
          </a:p>
          <a:p>
            <a:endParaRPr lang="en-US" sz="1100" spc="-50" baseline="0" dirty="0">
              <a:latin typeface="Calibri (Body)"/>
            </a:endParaRPr>
          </a:p>
          <a:p>
            <a:r>
              <a:rPr lang="en-US" sz="1100" spc="-50" baseline="0" dirty="0">
                <a:latin typeface="Calibri (Body)"/>
              </a:rPr>
              <a:t>A major source of one-time revenue is Excess ERAF revenue – ERAF is a move by the State in the 1990’s that shifted property tax dollars away from cities to fund education in each county (saves State General Fund).  There are a handful of counties in which the amount of property tax diverted into the county ERAF fund has exceeded the amount needed under the state’s education funding formulas and is therefore returned to the City’s proportionally.  </a:t>
            </a:r>
          </a:p>
          <a:p>
            <a:endParaRPr lang="en-US" sz="1100" spc="-50" baseline="0" dirty="0">
              <a:latin typeface="Calibri (Body)"/>
            </a:endParaRPr>
          </a:p>
          <a:p>
            <a:r>
              <a:rPr lang="en-US" sz="1100" spc="-50" baseline="0" dirty="0">
                <a:latin typeface="Calibri (Body)"/>
              </a:rPr>
              <a:t>Excess ERAF is best treated as one-time revenue due to the lack of predictability as well as a number of recent attempts to divert Excess ERAF funds elsewhere by State legislators.  </a:t>
            </a:r>
          </a:p>
          <a:p>
            <a:endParaRPr lang="en-US" sz="1100" spc="-50" baseline="0" dirty="0">
              <a:latin typeface="Calibri (Body)"/>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100" spc="-50" dirty="0">
                <a:latin typeface="Calibri (Body)"/>
              </a:rPr>
              <a:t>Transfers in to the General Fund reduced by $184K due to recommended elimination of Gas Tax transfer to fund Streets Operations</a:t>
            </a:r>
          </a:p>
        </p:txBody>
      </p:sp>
      <p:sp>
        <p:nvSpPr>
          <p:cNvPr id="4" name="Slide Number Placeholder 3"/>
          <p:cNvSpPr>
            <a:spLocks noGrp="1"/>
          </p:cNvSpPr>
          <p:nvPr>
            <p:ph type="sldNum" sz="quarter" idx="10"/>
          </p:nvPr>
        </p:nvSpPr>
        <p:spPr/>
        <p:txBody>
          <a:bodyPr/>
          <a:lstStyle/>
          <a:p>
            <a:fld id="{D9B599BA-55EC-4FEF-8080-24E746FB8241}" type="slidenum">
              <a:rPr lang="en-US" smtClean="0"/>
              <a:t>5</a:t>
            </a:fld>
            <a:endParaRPr lang="en-US" dirty="0"/>
          </a:p>
        </p:txBody>
      </p:sp>
    </p:spTree>
    <p:extLst>
      <p:ext uri="{BB962C8B-B14F-4D97-AF65-F5344CB8AC3E}">
        <p14:creationId xmlns:p14="http://schemas.microsoft.com/office/powerpoint/2010/main" val="32664066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5546851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13" name="Group 12"/>
          <p:cNvGrpSpPr/>
          <p:nvPr/>
        </p:nvGrpSpPr>
        <p:grpSpPr>
          <a:xfrm>
            <a:off x="4996501" y="482171"/>
            <a:ext cx="3511387" cy="5149101"/>
            <a:chOff x="6852919" y="583365"/>
            <a:chExt cx="4681849" cy="5181928"/>
          </a:xfrm>
        </p:grpSpPr>
        <p:sp>
          <p:nvSpPr>
            <p:cNvPr id="14" name="Rectangle 13"/>
            <p:cNvSpPr/>
            <p:nvPr/>
          </p:nvSpPr>
          <p:spPr>
            <a:xfrm>
              <a:off x="6852919" y="583365"/>
              <a:ext cx="4681849" cy="5181928"/>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5" name="Rectangle 14"/>
            <p:cNvSpPr/>
            <p:nvPr/>
          </p:nvSpPr>
          <p:spPr>
            <a:xfrm>
              <a:off x="7273787" y="915806"/>
              <a:ext cx="3844017" cy="4507918"/>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44148" y="1129513"/>
            <a:ext cx="3244935"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640128" y="1122543"/>
            <a:ext cx="2234998" cy="3866327"/>
          </a:xfrm>
          <a:solidFill>
            <a:schemeClr val="bg1">
              <a:lumMod val="85000"/>
            </a:schemeClr>
          </a:solidFill>
          <a:ln w="9525" cap="sq">
            <a:noFill/>
            <a:miter lim="800000"/>
          </a:ln>
          <a:effectLst/>
        </p:spPr>
        <p:txBody>
          <a:bodyPr anchor="t"/>
          <a:lstStyle>
            <a:lvl1pPr marL="0" indent="0" algn="ctr">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4" name="Text Placeholder 3"/>
          <p:cNvSpPr>
            <a:spLocks noGrp="1"/>
          </p:cNvSpPr>
          <p:nvPr>
            <p:ph type="body" sz="half" idx="2"/>
          </p:nvPr>
        </p:nvSpPr>
        <p:spPr>
          <a:xfrm>
            <a:off x="1443492" y="3145992"/>
            <a:ext cx="3240286" cy="2003742"/>
          </a:xfrm>
        </p:spPr>
        <p:txBody>
          <a:bodyPr>
            <a:normAutofit/>
          </a:bodyPr>
          <a:lstStyle>
            <a:lvl1pPr marL="0" indent="0" algn="l">
              <a:buNone/>
              <a:defRPr sz="18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a:xfrm>
            <a:off x="1436664" y="5469857"/>
            <a:ext cx="3252420" cy="320123"/>
          </a:xfrm>
        </p:spPr>
        <p:txBody>
          <a:bodyPr/>
          <a:lstStyle>
            <a:lvl1pPr algn="l">
              <a:defRPr/>
            </a:lvl1pPr>
          </a:lstStyle>
          <a:p>
            <a:fld id="{E1666A00-A3BF-498D-B03C-AE823C08E0DD}" type="datetimeFigureOut">
              <a:rPr lang="en-US" smtClean="0"/>
              <a:t>2/26/2019</a:t>
            </a:fld>
            <a:endParaRPr lang="en-US" dirty="0"/>
          </a:p>
        </p:txBody>
      </p:sp>
      <p:sp>
        <p:nvSpPr>
          <p:cNvPr id="6" name="Footer Placeholder 5"/>
          <p:cNvSpPr>
            <a:spLocks noGrp="1"/>
          </p:cNvSpPr>
          <p:nvPr>
            <p:ph type="ftr" sz="quarter" idx="11"/>
          </p:nvPr>
        </p:nvSpPr>
        <p:spPr>
          <a:xfrm>
            <a:off x="1437530" y="318641"/>
            <a:ext cx="3251553" cy="320931"/>
          </a:xfrm>
        </p:spPr>
        <p:txBody>
          <a:bodyPr/>
          <a:lstStyle/>
          <a:p>
            <a:endParaRPr lang="en-US" dirty="0"/>
          </a:p>
        </p:txBody>
      </p:sp>
      <p:sp>
        <p:nvSpPr>
          <p:cNvPr id="7" name="Slide Number Placeholder 6"/>
          <p:cNvSpPr>
            <a:spLocks noGrp="1"/>
          </p:cNvSpPr>
          <p:nvPr>
            <p:ph type="sldNum" sz="quarter" idx="12"/>
          </p:nvPr>
        </p:nvSpPr>
        <p:spPr/>
        <p:txBody>
          <a:bodyPr/>
          <a:lstStyle/>
          <a:p>
            <a:fld id="{06574D55-164A-4C69-8B64-3F17EF97192E}" type="slidenum">
              <a:rPr lang="en-US" smtClean="0"/>
              <a:t>‹#›</a:t>
            </a:fld>
            <a:endParaRPr lang="en-US" dirty="0"/>
          </a:p>
        </p:txBody>
      </p:sp>
      <p:cxnSp>
        <p:nvCxnSpPr>
          <p:cNvPr id="31" name="Straight Connector 30"/>
          <p:cNvCxnSpPr/>
          <p:nvPr/>
        </p:nvCxnSpPr>
        <p:spPr>
          <a:xfrm>
            <a:off x="1441281" y="3143605"/>
            <a:ext cx="3242014"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6790441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cxnSp>
        <p:nvCxnSpPr>
          <p:cNvPr id="33" name="Straight Connector 32"/>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1666A00-A3BF-498D-B03C-AE823C08E0DD}" type="datetimeFigureOut">
              <a:rPr lang="en-US" smtClean="0"/>
              <a:t>2/26/2019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6574D55-164A-4C69-8B64-3F17EF97192E}" type="slidenum">
              <a:rPr lang="en-US" smtClean="0"/>
              <a:t>‹#›</a:t>
            </a:fld>
            <a:endParaRPr lang="en-US" dirty="0"/>
          </a:p>
        </p:txBody>
      </p:sp>
    </p:spTree>
    <p:extLst>
      <p:ext uri="{BB962C8B-B14F-4D97-AF65-F5344CB8AC3E}">
        <p14:creationId xmlns:p14="http://schemas.microsoft.com/office/powerpoint/2010/main" val="21252486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8028" y="798974"/>
            <a:ext cx="1103027"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3491" y="798974"/>
            <a:ext cx="5301095" cy="465988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1666A00-A3BF-498D-B03C-AE823C08E0DD}" type="datetimeFigureOut">
              <a:rPr lang="en-US" smtClean="0"/>
              <a:t>2/26/2019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6574D55-164A-4C69-8B64-3F17EF97192E}" type="slidenum">
              <a:rPr lang="en-US" smtClean="0"/>
              <a:t>‹#›</a:t>
            </a:fld>
            <a:endParaRPr lang="en-US" dirty="0"/>
          </a:p>
        </p:txBody>
      </p:sp>
      <p:cxnSp>
        <p:nvCxnSpPr>
          <p:cNvPr id="15" name="Straight Connector 14"/>
          <p:cNvCxnSpPr/>
          <p:nvPr/>
        </p:nvCxnSpPr>
        <p:spPr>
          <a:xfrm>
            <a:off x="6918028" y="798974"/>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0184068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b="1"/>
            </a:lvl1pPr>
          </a:lstStyle>
          <a:p>
            <a:r>
              <a:rPr lang="en-US" dirty="0"/>
              <a:t>Click to edit Master title style</a:t>
            </a:r>
          </a:p>
        </p:txBody>
      </p:sp>
      <p:sp>
        <p:nvSpPr>
          <p:cNvPr id="3" name="Content Placeholder 2"/>
          <p:cNvSpPr>
            <a:spLocks noGrp="1"/>
          </p:cNvSpPr>
          <p:nvPr>
            <p:ph idx="1"/>
          </p:nvPr>
        </p:nvSpPr>
        <p:spPr>
          <a:xfrm>
            <a:off x="457200" y="1600200"/>
            <a:ext cx="8229600" cy="22677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1666A00-A3BF-498D-B03C-AE823C08E0DD}" type="datetimeFigureOut">
              <a:rPr lang="en-US" smtClean="0"/>
              <a:t>2/26/2019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6574D55-164A-4C69-8B64-3F17EF97192E}" type="slidenum">
              <a:rPr lang="en-US" smtClean="0"/>
              <a:t>‹#›</a:t>
            </a:fld>
            <a:endParaRPr lang="en-US" dirty="0"/>
          </a:p>
        </p:txBody>
      </p:sp>
      <p:sp>
        <p:nvSpPr>
          <p:cNvPr id="7" name="Content Placeholder 2"/>
          <p:cNvSpPr>
            <a:spLocks noGrp="1"/>
          </p:cNvSpPr>
          <p:nvPr>
            <p:ph idx="13"/>
          </p:nvPr>
        </p:nvSpPr>
        <p:spPr>
          <a:xfrm>
            <a:off x="457200" y="3962400"/>
            <a:ext cx="8229600" cy="22677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653434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46316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396319" y="802299"/>
            <a:ext cx="5618515" cy="2541431"/>
          </a:xfrm>
        </p:spPr>
        <p:txBody>
          <a:bodyPr bIns="0" anchor="b">
            <a:normAutofit/>
          </a:bodyPr>
          <a:lstStyle>
            <a:lvl1pPr algn="l">
              <a:defRPr sz="5400"/>
            </a:lvl1pPr>
          </a:lstStyle>
          <a:p>
            <a:r>
              <a:rPr lang="en-US"/>
              <a:t>Click to edit Master title style</a:t>
            </a:r>
            <a:endParaRPr lang="en-US" dirty="0"/>
          </a:p>
        </p:txBody>
      </p:sp>
      <p:sp>
        <p:nvSpPr>
          <p:cNvPr id="3" name="Subtitle 2"/>
          <p:cNvSpPr>
            <a:spLocks noGrp="1"/>
          </p:cNvSpPr>
          <p:nvPr>
            <p:ph type="subTitle" idx="1"/>
          </p:nvPr>
        </p:nvSpPr>
        <p:spPr>
          <a:xfrm>
            <a:off x="2396319" y="3531205"/>
            <a:ext cx="5618515" cy="977621"/>
          </a:xfrm>
        </p:spPr>
        <p:txBody>
          <a:bodyPr tIns="91440" bIns="91440">
            <a:normAutofit/>
          </a:bodyPr>
          <a:lstStyle>
            <a:lvl1pPr marL="0" indent="0" algn="l">
              <a:buNone/>
              <a:defRPr sz="1600" b="0" cap="all" baseline="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1666A00-A3BF-498D-B03C-AE823C08E0DD}" type="datetimeFigureOut">
              <a:rPr lang="en-US" smtClean="0"/>
              <a:t>2/26/2019</a:t>
            </a:fld>
            <a:endParaRPr lang="en-US" dirty="0"/>
          </a:p>
        </p:txBody>
      </p:sp>
      <p:sp>
        <p:nvSpPr>
          <p:cNvPr id="5" name="Footer Placeholder 4"/>
          <p:cNvSpPr>
            <a:spLocks noGrp="1"/>
          </p:cNvSpPr>
          <p:nvPr>
            <p:ph type="ftr" sz="quarter" idx="11"/>
          </p:nvPr>
        </p:nvSpPr>
        <p:spPr>
          <a:xfrm>
            <a:off x="2396319" y="329308"/>
            <a:ext cx="3086292" cy="309201"/>
          </a:xfrm>
        </p:spPr>
        <p:txBody>
          <a:bodyPr/>
          <a:lstStyle/>
          <a:p>
            <a:endParaRPr lang="en-US" dirty="0"/>
          </a:p>
        </p:txBody>
      </p:sp>
      <p:sp>
        <p:nvSpPr>
          <p:cNvPr id="6" name="Slide Number Placeholder 5"/>
          <p:cNvSpPr>
            <a:spLocks noGrp="1"/>
          </p:cNvSpPr>
          <p:nvPr>
            <p:ph type="sldNum" sz="quarter" idx="12"/>
          </p:nvPr>
        </p:nvSpPr>
        <p:spPr>
          <a:xfrm>
            <a:off x="1434703" y="798973"/>
            <a:ext cx="802005" cy="503578"/>
          </a:xfrm>
        </p:spPr>
        <p:txBody>
          <a:bodyPr/>
          <a:lstStyle/>
          <a:p>
            <a:fld id="{06574D55-164A-4C69-8B64-3F17EF97192E}" type="slidenum">
              <a:rPr lang="en-US" smtClean="0"/>
              <a:t>‹#›</a:t>
            </a:fld>
            <a:endParaRPr lang="en-US" dirty="0"/>
          </a:p>
        </p:txBody>
      </p:sp>
      <p:cxnSp>
        <p:nvCxnSpPr>
          <p:cNvPr id="15" name="Straight Connector 14"/>
          <p:cNvCxnSpPr/>
          <p:nvPr/>
        </p:nvCxnSpPr>
        <p:spPr>
          <a:xfrm>
            <a:off x="2396319" y="3528542"/>
            <a:ext cx="5618515"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451443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1666A00-A3BF-498D-B03C-AE823C08E0DD}" type="datetimeFigureOut">
              <a:rPr lang="en-US" smtClean="0"/>
              <a:t>2/26/2019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6574D55-164A-4C69-8B64-3F17EF97192E}" type="slidenum">
              <a:rPr lang="en-US" smtClean="0"/>
              <a:t>‹#›</a:t>
            </a:fld>
            <a:endParaRPr lang="en-US" dirty="0"/>
          </a:p>
        </p:txBody>
      </p:sp>
      <p:cxnSp>
        <p:nvCxnSpPr>
          <p:cNvPr id="33" name="Straight Connector 32"/>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487260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3491" y="1756130"/>
            <a:ext cx="5617002" cy="1887950"/>
          </a:xfrm>
        </p:spPr>
        <p:txBody>
          <a:bodyPr anchor="b">
            <a:normAutofit/>
          </a:bodyPr>
          <a:lstStyle>
            <a:lvl1pPr algn="l">
              <a:defRPr sz="3200"/>
            </a:lvl1pPr>
          </a:lstStyle>
          <a:p>
            <a:r>
              <a:rPr lang="en-US"/>
              <a:t>Click to edit Master title style</a:t>
            </a:r>
            <a:endParaRPr lang="en-US" dirty="0"/>
          </a:p>
        </p:txBody>
      </p:sp>
      <p:sp>
        <p:nvSpPr>
          <p:cNvPr id="3" name="Text Placeholder 2"/>
          <p:cNvSpPr>
            <a:spLocks noGrp="1"/>
          </p:cNvSpPr>
          <p:nvPr>
            <p:ph type="body" idx="1"/>
          </p:nvPr>
        </p:nvSpPr>
        <p:spPr>
          <a:xfrm>
            <a:off x="1443492" y="3806196"/>
            <a:ext cx="5617002" cy="1012929"/>
          </a:xfrm>
        </p:spPr>
        <p:txBody>
          <a:bodyPr tIns="91440">
            <a:normAutofit/>
          </a:bodyPr>
          <a:lstStyle>
            <a:lvl1pPr marL="0" indent="0" algn="l">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1666A00-A3BF-498D-B03C-AE823C08E0DD}" type="datetimeFigureOut">
              <a:rPr lang="en-US" smtClean="0"/>
              <a:t>2/26/2019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6574D55-164A-4C69-8B64-3F17EF97192E}" type="slidenum">
              <a:rPr lang="en-US" smtClean="0"/>
              <a:t>‹#›</a:t>
            </a:fld>
            <a:endParaRPr lang="en-US" dirty="0"/>
          </a:p>
        </p:txBody>
      </p:sp>
      <p:cxnSp>
        <p:nvCxnSpPr>
          <p:cNvPr id="15" name="Straight Connector 14"/>
          <p:cNvCxnSpPr/>
          <p:nvPr/>
        </p:nvCxnSpPr>
        <p:spPr>
          <a:xfrm>
            <a:off x="1443491" y="3804985"/>
            <a:ext cx="561700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5273762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3491" y="804890"/>
            <a:ext cx="6571343"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3490" y="2013936"/>
            <a:ext cx="3125871" cy="34375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889182" y="2013936"/>
            <a:ext cx="3125652" cy="343755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1666A00-A3BF-498D-B03C-AE823C08E0DD}" type="datetimeFigureOut">
              <a:rPr lang="en-US" smtClean="0"/>
              <a:t>2/26/2019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6574D55-164A-4C69-8B64-3F17EF97192E}" type="slidenum">
              <a:rPr lang="en-US" smtClean="0"/>
              <a:t>‹#›</a:t>
            </a:fld>
            <a:endParaRPr lang="en-US" dirty="0"/>
          </a:p>
        </p:txBody>
      </p:sp>
      <p:cxnSp>
        <p:nvCxnSpPr>
          <p:cNvPr id="33" name="Straight Connector 32"/>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5693105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36" name="Straight Connector 35"/>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a:xfrm>
            <a:off x="1443491" y="804164"/>
            <a:ext cx="6571344"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3491" y="2019550"/>
            <a:ext cx="3125766" cy="801943"/>
          </a:xfrm>
        </p:spPr>
        <p:txBody>
          <a:bodyPr anchor="b">
            <a:normAutofit/>
          </a:bodyPr>
          <a:lstStyle>
            <a:lvl1pPr marL="0" indent="0">
              <a:lnSpc>
                <a:spcPct val="100000"/>
              </a:lnSpc>
              <a:buNone/>
              <a:defRPr sz="2200" b="0" cap="all"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1443491" y="2824270"/>
            <a:ext cx="3125766" cy="264445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889182" y="2023004"/>
            <a:ext cx="3125652" cy="802237"/>
          </a:xfrm>
        </p:spPr>
        <p:txBody>
          <a:bodyPr anchor="b">
            <a:normAutofit/>
          </a:bodyPr>
          <a:lstStyle>
            <a:lvl1pPr marL="0" indent="0">
              <a:lnSpc>
                <a:spcPct val="100000"/>
              </a:lnSpc>
              <a:buNone/>
              <a:defRPr sz="2200" b="0" cap="all"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889182" y="2821491"/>
            <a:ext cx="3125652" cy="263737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1666A00-A3BF-498D-B03C-AE823C08E0DD}" type="datetimeFigureOut">
              <a:rPr lang="en-US" smtClean="0"/>
              <a:t>2/26/2019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6574D55-164A-4C69-8B64-3F17EF97192E}" type="slidenum">
              <a:rPr lang="en-US" smtClean="0"/>
              <a:t>‹#›</a:t>
            </a:fld>
            <a:endParaRPr lang="en-US" dirty="0"/>
          </a:p>
        </p:txBody>
      </p:sp>
    </p:spTree>
    <p:extLst>
      <p:ext uri="{BB962C8B-B14F-4D97-AF65-F5344CB8AC3E}">
        <p14:creationId xmlns:p14="http://schemas.microsoft.com/office/powerpoint/2010/main" val="26116195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cxnSp>
        <p:nvCxnSpPr>
          <p:cNvPr id="32" name="Straight Connector 31"/>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1666A00-A3BF-498D-B03C-AE823C08E0DD}" type="datetimeFigureOut">
              <a:rPr lang="en-US" smtClean="0"/>
              <a:t>2/26/2019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6574D55-164A-4C69-8B64-3F17EF97192E}" type="slidenum">
              <a:rPr lang="en-US" smtClean="0"/>
              <a:t>‹#›</a:t>
            </a:fld>
            <a:endParaRPr lang="en-US" dirty="0"/>
          </a:p>
        </p:txBody>
      </p:sp>
    </p:spTree>
    <p:extLst>
      <p:ext uri="{BB962C8B-B14F-4D97-AF65-F5344CB8AC3E}">
        <p14:creationId xmlns:p14="http://schemas.microsoft.com/office/powerpoint/2010/main" val="4535573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1666A00-A3BF-498D-B03C-AE823C08E0DD}" type="datetimeFigureOut">
              <a:rPr lang="en-US" smtClean="0"/>
              <a:t>2/26/2019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6574D55-164A-4C69-8B64-3F17EF97192E}" type="slidenum">
              <a:rPr lang="en-US" smtClean="0"/>
              <a:t>‹#›</a:t>
            </a:fld>
            <a:endParaRPr lang="en-US" dirty="0"/>
          </a:p>
        </p:txBody>
      </p:sp>
    </p:spTree>
    <p:extLst>
      <p:ext uri="{BB962C8B-B14F-4D97-AF65-F5344CB8AC3E}">
        <p14:creationId xmlns:p14="http://schemas.microsoft.com/office/powerpoint/2010/main" val="6532545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39042" y="798973"/>
            <a:ext cx="2425950" cy="2247117"/>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4186656" y="798974"/>
            <a:ext cx="3828178" cy="4658826"/>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39042" y="3205492"/>
            <a:ext cx="2427369" cy="2248181"/>
          </a:xfrm>
        </p:spPr>
        <p:txBody>
          <a:bodyPr>
            <a:normAutofit/>
          </a:bodyPr>
          <a:lstStyle>
            <a:lvl1pPr marL="0" indent="0" algn="l">
              <a:buNone/>
              <a:defRPr sz="16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E1666A00-A3BF-498D-B03C-AE823C08E0DD}" type="datetimeFigureOut">
              <a:rPr lang="en-US" smtClean="0"/>
              <a:t>2/26/2019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6574D55-164A-4C69-8B64-3F17EF97192E}" type="slidenum">
              <a:rPr lang="en-US" smtClean="0"/>
              <a:t>‹#›</a:t>
            </a:fld>
            <a:endParaRPr lang="en-US" dirty="0"/>
          </a:p>
        </p:txBody>
      </p:sp>
      <p:cxnSp>
        <p:nvCxnSpPr>
          <p:cNvPr id="17" name="Straight Connector 16"/>
          <p:cNvCxnSpPr/>
          <p:nvPr/>
        </p:nvCxnSpPr>
        <p:spPr>
          <a:xfrm>
            <a:off x="1441748" y="3205491"/>
            <a:ext cx="242327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76447921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slideLayout" Target="../slideLayouts/slideLayout14.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slideLayout" Target="../slideLayouts/slideLayout13.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5" Type="http://schemas.openxmlformats.org/officeDocument/2006/relationships/image" Target="../media/image2.jpg"/><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0837993"/>
      </p:ext>
    </p:extLst>
  </p:cSld>
  <p:clrMap bg1="lt1" tx1="dk1" bg2="lt2" tx2="dk2" accent1="accent1" accent2="accent2" accent3="accent3" accent4="accent4" accent5="accent5" accent6="accent6" hlink="hlink" folHlink="folHlink"/>
  <p:sldLayoutIdLst>
    <p:sldLayoutId id="2147483663"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10" name="Rectangle 9"/>
          <p:cNvSpPr/>
          <p:nvPr/>
        </p:nvSpPr>
        <p:spPr>
          <a:xfrm>
            <a:off x="0" y="2015734"/>
            <a:ext cx="9144000" cy="4079520"/>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2" name="Picture 11"/>
          <p:cNvPicPr>
            <a:picLocks noChangeAspect="1"/>
          </p:cNvPicPr>
          <p:nvPr/>
        </p:nvPicPr>
        <p:blipFill rotWithShape="1">
          <a:blip r:embed="rId15">
            <a:extLst>
              <a:ext uri="{28A0092B-C50C-407E-A947-70E740481C1C}">
                <a14:useLocalDpi xmlns:a14="http://schemas.microsoft.com/office/drawing/2010/main" val="0"/>
              </a:ext>
            </a:extLst>
          </a:blip>
          <a:srcRect l="12500" t="1538" r="12500" b="-1538"/>
          <a:stretch/>
        </p:blipFill>
        <p:spPr>
          <a:xfrm>
            <a:off x="-1" y="6095253"/>
            <a:ext cx="9144001" cy="774727"/>
          </a:xfrm>
          <a:prstGeom prst="rect">
            <a:avLst/>
          </a:prstGeom>
        </p:spPr>
      </p:pic>
      <p:cxnSp>
        <p:nvCxnSpPr>
          <p:cNvPr id="13" name="Straight Connector 12"/>
          <p:cNvCxnSpPr/>
          <p:nvPr/>
        </p:nvCxnSpPr>
        <p:spPr>
          <a:xfrm>
            <a:off x="0" y="6101127"/>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1443491" y="804520"/>
            <a:ext cx="6571343"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443491" y="2015733"/>
            <a:ext cx="6571343" cy="345061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5646542" y="330370"/>
            <a:ext cx="2368292"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48A87A34-81AB-432B-8DAE-1953F412C126}" type="datetimeFigureOut">
              <a:rPr lang="en-US" dirty="0"/>
              <a:pPr/>
              <a:t>2/26/2019</a:t>
            </a:fld>
            <a:endParaRPr lang="en-US" dirty="0"/>
          </a:p>
        </p:txBody>
      </p:sp>
      <p:sp>
        <p:nvSpPr>
          <p:cNvPr id="5" name="Footer Placeholder 4"/>
          <p:cNvSpPr>
            <a:spLocks noGrp="1"/>
          </p:cNvSpPr>
          <p:nvPr>
            <p:ph type="ftr" sz="quarter" idx="3"/>
          </p:nvPr>
        </p:nvSpPr>
        <p:spPr>
          <a:xfrm>
            <a:off x="1443491" y="329308"/>
            <a:ext cx="4034004"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87725" y="798973"/>
            <a:ext cx="795746" cy="503578"/>
          </a:xfrm>
          <a:prstGeom prst="rect">
            <a:avLst/>
          </a:prstGeom>
        </p:spPr>
        <p:txBody>
          <a:bodyPr vert="horz" lIns="91440" tIns="45720" rIns="91440" bIns="45720" rtlCol="0" anchor="t"/>
          <a:lstStyle>
            <a:lvl1pPr algn="r">
              <a:defRPr sz="2800">
                <a:solidFill>
                  <a:schemeClr val="accent1"/>
                </a:solidFill>
              </a:defRPr>
            </a:lvl1pPr>
          </a:lstStyle>
          <a:p>
            <a:fld id="{6D22F896-40B5-4ADD-8801-0D06FADFA095}" type="slidenum">
              <a:rPr lang="en-US" dirty="0"/>
              <a:pPr/>
              <a:t>‹#›</a:t>
            </a:fld>
            <a:endParaRPr lang="en-US" dirty="0"/>
          </a:p>
        </p:txBody>
      </p:sp>
    </p:spTree>
    <p:extLst>
      <p:ext uri="{BB962C8B-B14F-4D97-AF65-F5344CB8AC3E}">
        <p14:creationId xmlns:p14="http://schemas.microsoft.com/office/powerpoint/2010/main" val="2712657709"/>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61" r:id="rId12"/>
    <p:sldLayoutId id="2147483660" r:id="rId13"/>
  </p:sldLayoutIdLst>
  <p:txStyles>
    <p:titleStyle>
      <a:lvl1pPr algn="l" defTabSz="6858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685800" rtl="0" eaLnBrk="1" latinLnBrk="0" hangingPunct="1">
        <a:lnSpc>
          <a:spcPct val="120000"/>
        </a:lnSpc>
        <a:spcBef>
          <a:spcPts val="1000"/>
        </a:spcBef>
        <a:buClr>
          <a:schemeClr val="accent1"/>
        </a:buClr>
        <a:buSzPct val="100000"/>
        <a:buFont typeface="Arial" panose="020B0604020202020204" pitchFamily="34" charset="0"/>
        <a:buChar char="•"/>
        <a:defRPr sz="2000" kern="1200" cap="none">
          <a:solidFill>
            <a:schemeClr val="tx1"/>
          </a:solidFill>
          <a:effectLst/>
          <a:latin typeface="+mn-lt"/>
          <a:ea typeface="+mn-ea"/>
          <a:cs typeface="+mn-cs"/>
        </a:defRPr>
      </a:lvl1pPr>
      <a:lvl2pPr marL="6858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600" kern="1200" cap="none" baseline="0">
          <a:solidFill>
            <a:schemeClr val="tx1"/>
          </a:solidFill>
          <a:effectLst/>
          <a:latin typeface="+mn-lt"/>
          <a:ea typeface="+mn-ea"/>
          <a:cs typeface="+mn-cs"/>
        </a:defRPr>
      </a:lvl2pPr>
      <a:lvl3pPr marL="11430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600" kern="1200" cap="none">
          <a:solidFill>
            <a:schemeClr val="tx1"/>
          </a:solidFill>
          <a:effectLst/>
          <a:latin typeface="+mn-lt"/>
          <a:ea typeface="+mn-ea"/>
          <a:cs typeface="+mn-cs"/>
        </a:defRPr>
      </a:lvl3pPr>
      <a:lvl4pPr marL="16002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200" kern="1200" cap="none">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customXml" Target="../ink/ink1.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customXml" Target="../ink/ink2.xml"/><Relationship Id="rId1" Type="http://schemas.openxmlformats.org/officeDocument/2006/relationships/slideLayout" Target="../slideLayouts/slideLayout3.xml"/><Relationship Id="rId4" Type="http://schemas.openxmlformats.org/officeDocument/2006/relationships/image" Target="../media/image17.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2400"/>
            <a:ext cx="8229600" cy="2819400"/>
          </a:xfrm>
        </p:spPr>
        <p:txBody>
          <a:bodyPr>
            <a:noAutofit/>
          </a:bodyPr>
          <a:lstStyle/>
          <a:p>
            <a:pPr marL="114300" indent="0" algn="ctr">
              <a:buNone/>
            </a:pPr>
            <a:r>
              <a:rPr lang="en-US" sz="4400" b="1" dirty="0">
                <a:latin typeface="Garamond" panose="02020404030301010803" pitchFamily="18" charset="0"/>
              </a:rPr>
              <a:t>Fiscal Year 2018/19</a:t>
            </a:r>
          </a:p>
          <a:p>
            <a:pPr marL="114300" indent="0" algn="ctr">
              <a:buNone/>
            </a:pPr>
            <a:r>
              <a:rPr lang="en-US" sz="4400" dirty="0">
                <a:latin typeface="Garamond" panose="02020404030301010803" pitchFamily="18" charset="0"/>
              </a:rPr>
              <a:t>Mid-Year Financial Update</a:t>
            </a:r>
          </a:p>
          <a:p>
            <a:pPr marL="114300" indent="0" algn="ctr">
              <a:buNone/>
            </a:pPr>
            <a:endParaRPr lang="en-US" b="1" dirty="0">
              <a:latin typeface="Garamond" panose="02020404030301010803" pitchFamily="18" charset="0"/>
            </a:endParaRPr>
          </a:p>
          <a:p>
            <a:pPr marL="114300" indent="0" algn="ctr">
              <a:buNone/>
            </a:pPr>
            <a:endParaRPr lang="en-US" b="1" dirty="0">
              <a:latin typeface="Garamond" panose="02020404030301010803" pitchFamily="18" charset="0"/>
            </a:endParaRPr>
          </a:p>
          <a:p>
            <a:pPr marL="114300" indent="0" algn="ctr">
              <a:buNone/>
            </a:pPr>
            <a:endParaRPr lang="en-US" b="1" dirty="0">
              <a:latin typeface="Garamond" panose="02020404030301010803" pitchFamily="18" charset="0"/>
            </a:endParaRPr>
          </a:p>
          <a:p>
            <a:pPr marL="114300" indent="0" algn="ctr">
              <a:buNone/>
            </a:pPr>
            <a:endParaRPr lang="en-US" b="1" dirty="0">
              <a:latin typeface="Garamond" panose="02020404030301010803" pitchFamily="18" charset="0"/>
            </a:endParaRPr>
          </a:p>
          <a:p>
            <a:pPr marL="114300" indent="0" algn="ctr">
              <a:buNone/>
            </a:pPr>
            <a:endParaRPr lang="en-US" b="1" dirty="0">
              <a:latin typeface="Garamond" panose="02020404030301010803" pitchFamily="18" charset="0"/>
            </a:endParaRPr>
          </a:p>
          <a:p>
            <a:pPr marL="114300" indent="0" algn="ctr">
              <a:buNone/>
            </a:pPr>
            <a:r>
              <a:rPr lang="en-US" b="1" dirty="0">
                <a:latin typeface="Garamond" panose="02020404030301010803" pitchFamily="18" charset="0"/>
              </a:rPr>
              <a:t>February 27, 2018</a:t>
            </a:r>
          </a:p>
          <a:p>
            <a:pPr marL="114300" indent="0">
              <a:buNone/>
            </a:pPr>
            <a:endParaRPr lang="en-US" sz="1600" b="1" dirty="0">
              <a:latin typeface="+mj-lt"/>
            </a:endParaRPr>
          </a:p>
          <a:p>
            <a:pPr marL="114300" indent="0">
              <a:buNone/>
            </a:pPr>
            <a:endParaRPr lang="en-US" sz="1600" b="1" dirty="0">
              <a:latin typeface="+mj-lt"/>
            </a:endParaRPr>
          </a:p>
          <a:p>
            <a:pPr marL="114300" indent="0">
              <a:buNone/>
            </a:pPr>
            <a:endParaRPr lang="en-US" sz="1600" b="1" dirty="0">
              <a:latin typeface="+mj-lt"/>
            </a:endParaRPr>
          </a:p>
          <a:p>
            <a:pPr marL="114300" indent="0">
              <a:buNone/>
            </a:pPr>
            <a:endParaRPr lang="en-US" sz="1600" b="1" dirty="0">
              <a:latin typeface="+mj-lt"/>
            </a:endParaRPr>
          </a:p>
        </p:txBody>
      </p:sp>
      <p:pic>
        <p:nvPicPr>
          <p:cNvPr id="6" name="Picture 5" descr="A sign on the side of a brick building&#10;&#10;Description generated with very high confidence">
            <a:extLst>
              <a:ext uri="{FF2B5EF4-FFF2-40B4-BE49-F238E27FC236}">
                <a16:creationId xmlns:a16="http://schemas.microsoft.com/office/drawing/2014/main" id="{4870AE3F-FAE3-4B57-B0DD-FF10A574CD9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90850" y="3048000"/>
            <a:ext cx="3314700" cy="2209800"/>
          </a:xfrm>
          <a:prstGeom prst="rect">
            <a:avLst/>
          </a:prstGeom>
        </p:spPr>
      </p:pic>
    </p:spTree>
    <p:extLst>
      <p:ext uri="{BB962C8B-B14F-4D97-AF65-F5344CB8AC3E}">
        <p14:creationId xmlns:p14="http://schemas.microsoft.com/office/powerpoint/2010/main" val="14839217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D8058B-D188-440C-9343-6721A11A9712}"/>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76E5E6D7-9D1A-4009-9EBD-752C411DDE7D}"/>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D25A40E1-BA42-4030-B7DB-1523694E2FF0}"/>
              </a:ext>
            </a:extLst>
          </p:cNvPr>
          <p:cNvPicPr>
            <a:picLocks noChangeAspect="1"/>
          </p:cNvPicPr>
          <p:nvPr/>
        </p:nvPicPr>
        <p:blipFill>
          <a:blip r:embed="rId2"/>
          <a:stretch>
            <a:fillRect/>
          </a:stretch>
        </p:blipFill>
        <p:spPr>
          <a:xfrm>
            <a:off x="-43208" y="228600"/>
            <a:ext cx="9230416" cy="5756950"/>
          </a:xfrm>
          <a:prstGeom prst="rect">
            <a:avLst/>
          </a:prstGeom>
        </p:spPr>
      </p:pic>
    </p:spTree>
    <p:extLst>
      <p:ext uri="{BB962C8B-B14F-4D97-AF65-F5344CB8AC3E}">
        <p14:creationId xmlns:p14="http://schemas.microsoft.com/office/powerpoint/2010/main" val="7692053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9C51009-A09A-4689-8E6C-F8FC99E6A8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8DDA30F-0A22-4F3F-BCF0-67189CA28D8E}"/>
              </a:ext>
            </a:extLst>
          </p:cNvPr>
          <p:cNvSpPr>
            <a:spLocks noGrp="1"/>
          </p:cNvSpPr>
          <p:nvPr>
            <p:ph type="title"/>
          </p:nvPr>
        </p:nvSpPr>
        <p:spPr>
          <a:xfrm>
            <a:off x="633357" y="1600199"/>
            <a:ext cx="2654449" cy="4297680"/>
          </a:xfrm>
        </p:spPr>
        <p:txBody>
          <a:bodyPr anchor="ctr">
            <a:normAutofit/>
          </a:bodyPr>
          <a:lstStyle/>
          <a:p>
            <a:r>
              <a:rPr lang="en-US" dirty="0">
                <a:latin typeface="Garamond" panose="02020404030301010803" pitchFamily="18" charset="0"/>
              </a:rPr>
              <a:t>NEXT steps</a:t>
            </a:r>
          </a:p>
        </p:txBody>
      </p:sp>
      <p:cxnSp>
        <p:nvCxnSpPr>
          <p:cNvPr id="10" name="Straight Connector 9">
            <a:extLst>
              <a:ext uri="{FF2B5EF4-FFF2-40B4-BE49-F238E27FC236}">
                <a16:creationId xmlns:a16="http://schemas.microsoft.com/office/drawing/2014/main" id="{9EC65442-F244-409C-BF44-C5D6472E810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722" y="2148839"/>
            <a:ext cx="0" cy="3200400"/>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FE022B0D-640C-4B24-9705-942E1D6E9EE2}"/>
              </a:ext>
            </a:extLst>
          </p:cNvPr>
          <p:cNvSpPr>
            <a:spLocks noGrp="1"/>
          </p:cNvSpPr>
          <p:nvPr>
            <p:ph idx="1"/>
          </p:nvPr>
        </p:nvSpPr>
        <p:spPr>
          <a:xfrm>
            <a:off x="3693638" y="1600199"/>
            <a:ext cx="4597502" cy="4297680"/>
          </a:xfrm>
        </p:spPr>
        <p:txBody>
          <a:bodyPr anchor="ctr">
            <a:normAutofit/>
          </a:bodyPr>
          <a:lstStyle/>
          <a:p>
            <a:pPr lvl="0">
              <a:buClr>
                <a:srgbClr val="B71E42"/>
              </a:buClr>
            </a:pPr>
            <a:r>
              <a:rPr lang="en-US" dirty="0">
                <a:latin typeface="Garamond" panose="02020404030301010803" pitchFamily="18" charset="0"/>
              </a:rPr>
              <a:t>Prepare FY 2020 and FY 2021 Operating Budgets</a:t>
            </a:r>
          </a:p>
          <a:p>
            <a:r>
              <a:rPr lang="en-US" dirty="0">
                <a:latin typeface="Garamond" panose="02020404030301010803" pitchFamily="18" charset="0"/>
              </a:rPr>
              <a:t>Prioritization of CIP projects for FY 2020-24</a:t>
            </a:r>
          </a:p>
          <a:p>
            <a:r>
              <a:rPr lang="en-US" dirty="0">
                <a:latin typeface="Garamond" panose="02020404030301010803" pitchFamily="18" charset="0"/>
              </a:rPr>
              <a:t>CalPERS unfunded liability payment plan</a:t>
            </a:r>
          </a:p>
          <a:p>
            <a:r>
              <a:rPr lang="en-US" dirty="0">
                <a:latin typeface="Garamond" panose="02020404030301010803" pitchFamily="18" charset="0"/>
              </a:rPr>
              <a:t>Community Center Project and funding</a:t>
            </a:r>
          </a:p>
          <a:p>
            <a:r>
              <a:rPr lang="en-US" dirty="0">
                <a:latin typeface="Garamond" panose="02020404030301010803" pitchFamily="18" charset="0"/>
              </a:rPr>
              <a:t>Storm Drain program funding</a:t>
            </a:r>
          </a:p>
          <a:p>
            <a:r>
              <a:rPr lang="en-US" dirty="0">
                <a:latin typeface="Garamond" panose="02020404030301010803" pitchFamily="18" charset="0"/>
              </a:rPr>
              <a:t>Other</a:t>
            </a:r>
          </a:p>
          <a:p>
            <a:pPr lvl="0">
              <a:buClr>
                <a:srgbClr val="B71E42"/>
              </a:buClr>
            </a:pPr>
            <a:endParaRPr lang="en-US" dirty="0">
              <a:latin typeface="Garamond" panose="02020404030301010803" pitchFamily="18" charset="0"/>
            </a:endParaRPr>
          </a:p>
          <a:p>
            <a:pPr marL="0" indent="0">
              <a:buNone/>
            </a:pPr>
            <a:endParaRPr lang="en-US" dirty="0"/>
          </a:p>
        </p:txBody>
      </p:sp>
    </p:spTree>
    <p:extLst>
      <p:ext uri="{BB962C8B-B14F-4D97-AF65-F5344CB8AC3E}">
        <p14:creationId xmlns:p14="http://schemas.microsoft.com/office/powerpoint/2010/main" val="6721571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88684" y="804519"/>
            <a:ext cx="7202456" cy="1049235"/>
          </a:xfrm>
        </p:spPr>
        <p:txBody>
          <a:bodyPr>
            <a:normAutofit/>
          </a:bodyPr>
          <a:lstStyle/>
          <a:p>
            <a:r>
              <a:rPr lang="en-US" dirty="0">
                <a:latin typeface="Garamond" panose="02020404030301010803" pitchFamily="18" charset="0"/>
              </a:rPr>
              <a:t>General Fund Mid-Year Highlights</a:t>
            </a:r>
            <a:endParaRPr lang="en-US" b="1" dirty="0">
              <a:latin typeface="Garamond" panose="02020404030301010803" pitchFamily="18" charset="0"/>
            </a:endParaRPr>
          </a:p>
        </p:txBody>
      </p:sp>
      <p:graphicFrame>
        <p:nvGraphicFramePr>
          <p:cNvPr id="5" name="Content Placeholder 2">
            <a:extLst>
              <a:ext uri="{FF2B5EF4-FFF2-40B4-BE49-F238E27FC236}">
                <a16:creationId xmlns:a16="http://schemas.microsoft.com/office/drawing/2014/main" id="{C37473A2-0069-4131-BAFF-DEC425DC177E}"/>
              </a:ext>
            </a:extLst>
          </p:cNvPr>
          <p:cNvGraphicFramePr>
            <a:graphicFrameLocks noGrp="1"/>
          </p:cNvGraphicFramePr>
          <p:nvPr>
            <p:ph idx="1"/>
            <p:extLst>
              <p:ext uri="{D42A27DB-BD31-4B8C-83A1-F6EECF244321}">
                <p14:modId xmlns:p14="http://schemas.microsoft.com/office/powerpoint/2010/main" val="1107034636"/>
              </p:ext>
            </p:extLst>
          </p:nvPr>
        </p:nvGraphicFramePr>
        <p:xfrm>
          <a:off x="1088231" y="2340435"/>
          <a:ext cx="7203281" cy="33244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209819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41757"/>
            <a:ext cx="8229600" cy="927177"/>
          </a:xfrm>
        </p:spPr>
        <p:txBody>
          <a:bodyPr>
            <a:spAutoFit/>
          </a:bodyPr>
          <a:lstStyle/>
          <a:p>
            <a:pPr algn="ctr"/>
            <a:r>
              <a:rPr lang="en-US" dirty="0">
                <a:latin typeface="Garamond" panose="02020404030301010803" pitchFamily="18" charset="0"/>
              </a:rPr>
              <a:t>Revenue Trends</a:t>
            </a:r>
            <a:br>
              <a:rPr lang="en-US" dirty="0">
                <a:latin typeface="Garamond" panose="02020404030301010803" pitchFamily="18" charset="0"/>
              </a:rPr>
            </a:br>
            <a:r>
              <a:rPr lang="en-US" sz="2800" u="sng" dirty="0">
                <a:latin typeface="Garamond" panose="02020404030301010803" pitchFamily="18" charset="0"/>
              </a:rPr>
              <a:t>Mid-Year FY18/19 vs. Prior Year</a:t>
            </a:r>
            <a:endParaRPr lang="en-US" sz="2800" b="1" u="sng" dirty="0">
              <a:latin typeface="Garamond" panose="02020404030301010803" pitchFamily="18" charset="0"/>
            </a:endParaRPr>
          </a:p>
        </p:txBody>
      </p:sp>
      <p:pic>
        <p:nvPicPr>
          <p:cNvPr id="8" name="Picture 7">
            <a:extLst>
              <a:ext uri="{FF2B5EF4-FFF2-40B4-BE49-F238E27FC236}">
                <a16:creationId xmlns:a16="http://schemas.microsoft.com/office/drawing/2014/main" id="{3CF688DC-28CF-4B28-8B12-8BD6947BD780}"/>
              </a:ext>
            </a:extLst>
          </p:cNvPr>
          <p:cNvPicPr>
            <a:picLocks noChangeAspect="1"/>
          </p:cNvPicPr>
          <p:nvPr/>
        </p:nvPicPr>
        <p:blipFill>
          <a:blip r:embed="rId3"/>
          <a:stretch>
            <a:fillRect/>
          </a:stretch>
        </p:blipFill>
        <p:spPr>
          <a:xfrm>
            <a:off x="0" y="1447800"/>
            <a:ext cx="9144000" cy="4147767"/>
          </a:xfrm>
          <a:prstGeom prst="rect">
            <a:avLst/>
          </a:prstGeom>
        </p:spPr>
      </p:pic>
    </p:spTree>
    <p:extLst>
      <p:ext uri="{BB962C8B-B14F-4D97-AF65-F5344CB8AC3E}">
        <p14:creationId xmlns:p14="http://schemas.microsoft.com/office/powerpoint/2010/main" val="22443760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41757"/>
            <a:ext cx="8229600" cy="927177"/>
          </a:xfrm>
        </p:spPr>
        <p:txBody>
          <a:bodyPr>
            <a:spAutoFit/>
          </a:bodyPr>
          <a:lstStyle/>
          <a:p>
            <a:pPr algn="ctr"/>
            <a:r>
              <a:rPr lang="en-US" dirty="0">
                <a:latin typeface="Garamond" panose="02020404030301010803" pitchFamily="18" charset="0"/>
              </a:rPr>
              <a:t>Expenditure Trends</a:t>
            </a:r>
            <a:br>
              <a:rPr lang="en-US" dirty="0">
                <a:latin typeface="Garamond" panose="02020404030301010803" pitchFamily="18" charset="0"/>
              </a:rPr>
            </a:br>
            <a:r>
              <a:rPr lang="en-US" sz="2800" u="sng" dirty="0">
                <a:latin typeface="Garamond" panose="02020404030301010803" pitchFamily="18" charset="0"/>
              </a:rPr>
              <a:t>Mid-Year FY18/19 vs. Prior Year</a:t>
            </a:r>
            <a:endParaRPr lang="en-US" sz="2800" b="1" u="sng" dirty="0">
              <a:latin typeface="Garamond" panose="02020404030301010803" pitchFamily="18" charset="0"/>
            </a:endParaRPr>
          </a:p>
        </p:txBody>
      </p:sp>
      <p:pic>
        <p:nvPicPr>
          <p:cNvPr id="5" name="Picture 4">
            <a:extLst>
              <a:ext uri="{FF2B5EF4-FFF2-40B4-BE49-F238E27FC236}">
                <a16:creationId xmlns:a16="http://schemas.microsoft.com/office/drawing/2014/main" id="{BE1962BB-1363-492D-98B9-95E127D12CAC}"/>
              </a:ext>
            </a:extLst>
          </p:cNvPr>
          <p:cNvPicPr>
            <a:picLocks noChangeAspect="1"/>
          </p:cNvPicPr>
          <p:nvPr/>
        </p:nvPicPr>
        <p:blipFill>
          <a:blip r:embed="rId3"/>
          <a:stretch>
            <a:fillRect/>
          </a:stretch>
        </p:blipFill>
        <p:spPr>
          <a:xfrm>
            <a:off x="0" y="2383877"/>
            <a:ext cx="9144000" cy="2090245"/>
          </a:xfrm>
          <a:prstGeom prst="rect">
            <a:avLst/>
          </a:prstGeom>
        </p:spPr>
      </p:pic>
    </p:spTree>
    <p:extLst>
      <p:ext uri="{BB962C8B-B14F-4D97-AF65-F5344CB8AC3E}">
        <p14:creationId xmlns:p14="http://schemas.microsoft.com/office/powerpoint/2010/main" val="12352847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41757"/>
            <a:ext cx="8229600" cy="927177"/>
          </a:xfrm>
        </p:spPr>
        <p:txBody>
          <a:bodyPr>
            <a:spAutoFit/>
          </a:bodyPr>
          <a:lstStyle/>
          <a:p>
            <a:pPr algn="ctr"/>
            <a:r>
              <a:rPr lang="en-US" dirty="0">
                <a:latin typeface="Garamond" panose="02020404030301010803" pitchFamily="18" charset="0"/>
              </a:rPr>
              <a:t>SEWER AND SOLID WASTE</a:t>
            </a:r>
            <a:br>
              <a:rPr lang="en-US" dirty="0">
                <a:latin typeface="Garamond" panose="02020404030301010803" pitchFamily="18" charset="0"/>
              </a:rPr>
            </a:br>
            <a:r>
              <a:rPr lang="en-US" sz="2800" u="sng" dirty="0">
                <a:latin typeface="Garamond" panose="02020404030301010803" pitchFamily="18" charset="0"/>
              </a:rPr>
              <a:t>Mid-Year FY18/19 vs. Prior Year</a:t>
            </a:r>
            <a:endParaRPr lang="en-US" sz="2800" b="1" u="sng" dirty="0">
              <a:latin typeface="Garamond" panose="02020404030301010803" pitchFamily="18" charset="0"/>
            </a:endParaRPr>
          </a:p>
        </p:txBody>
      </p:sp>
      <p:pic>
        <p:nvPicPr>
          <p:cNvPr id="4" name="Picture 3">
            <a:extLst>
              <a:ext uri="{FF2B5EF4-FFF2-40B4-BE49-F238E27FC236}">
                <a16:creationId xmlns:a16="http://schemas.microsoft.com/office/drawing/2014/main" id="{3FF0C2D5-A7A9-4D06-B3A1-B54C812F6990}"/>
              </a:ext>
            </a:extLst>
          </p:cNvPr>
          <p:cNvPicPr>
            <a:picLocks noChangeAspect="1"/>
          </p:cNvPicPr>
          <p:nvPr/>
        </p:nvPicPr>
        <p:blipFill>
          <a:blip r:embed="rId3"/>
          <a:stretch>
            <a:fillRect/>
          </a:stretch>
        </p:blipFill>
        <p:spPr>
          <a:xfrm>
            <a:off x="0" y="2253174"/>
            <a:ext cx="9144000" cy="2351652"/>
          </a:xfrm>
          <a:prstGeom prst="rect">
            <a:avLst/>
          </a:prstGeom>
        </p:spPr>
      </p:pic>
    </p:spTree>
    <p:extLst>
      <p:ext uri="{BB962C8B-B14F-4D97-AF65-F5344CB8AC3E}">
        <p14:creationId xmlns:p14="http://schemas.microsoft.com/office/powerpoint/2010/main" val="6017740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04800" y="914400"/>
            <a:ext cx="8229600" cy="978729"/>
          </a:xfrm>
        </p:spPr>
        <p:txBody>
          <a:bodyPr>
            <a:spAutoFit/>
          </a:bodyPr>
          <a:lstStyle/>
          <a:p>
            <a:pPr algn="ctr"/>
            <a:r>
              <a:rPr lang="en-US">
                <a:latin typeface="Garamond" panose="02020404030301010803" pitchFamily="18" charset="0"/>
              </a:rPr>
              <a:t>FY18/19 Mid-Year Adjustments</a:t>
            </a:r>
            <a:br>
              <a:rPr lang="en-US">
                <a:latin typeface="Garamond" panose="02020404030301010803" pitchFamily="18" charset="0"/>
              </a:rPr>
            </a:br>
            <a:r>
              <a:rPr lang="en-US">
                <a:latin typeface="Garamond" panose="02020404030301010803" pitchFamily="18" charset="0"/>
              </a:rPr>
              <a:t>Operating Budget (general Fund)</a:t>
            </a:r>
            <a:endParaRPr lang="en-US" sz="2800" b="1" dirty="0">
              <a:latin typeface="Garamond" panose="02020404030301010803" pitchFamily="18" charset="0"/>
            </a:endParaRPr>
          </a:p>
        </p:txBody>
      </p:sp>
      <p:sp>
        <p:nvSpPr>
          <p:cNvPr id="3" name="Content Placeholder 2"/>
          <p:cNvSpPr>
            <a:spLocks noGrp="1"/>
          </p:cNvSpPr>
          <p:nvPr>
            <p:ph idx="1"/>
          </p:nvPr>
        </p:nvSpPr>
        <p:spPr>
          <a:xfrm>
            <a:off x="304800" y="1905000"/>
            <a:ext cx="8229600" cy="4678363"/>
          </a:xfrm>
        </p:spPr>
        <p:txBody>
          <a:bodyPr>
            <a:normAutofit/>
          </a:bodyPr>
          <a:lstStyle/>
          <a:p>
            <a:r>
              <a:rPr lang="en-US" b="1" dirty="0">
                <a:latin typeface="Garamond" panose="02020404030301010803" pitchFamily="18" charset="0"/>
              </a:rPr>
              <a:t>Administrative Services</a:t>
            </a:r>
          </a:p>
          <a:p>
            <a:pPr lvl="1"/>
            <a:r>
              <a:rPr lang="en-US" dirty="0">
                <a:latin typeface="Garamond" panose="02020404030301010803" pitchFamily="18" charset="0"/>
              </a:rPr>
              <a:t>Cost Allocation Plan and User Fee Study ($40K)</a:t>
            </a:r>
          </a:p>
          <a:p>
            <a:r>
              <a:rPr lang="en-US" b="1" dirty="0">
                <a:latin typeface="Garamond" panose="02020404030301010803" pitchFamily="18" charset="0"/>
              </a:rPr>
              <a:t>Police Department</a:t>
            </a:r>
          </a:p>
          <a:p>
            <a:pPr lvl="1"/>
            <a:r>
              <a:rPr lang="en-US" dirty="0">
                <a:latin typeface="Garamond" panose="02020404030301010803" pitchFamily="18" charset="0"/>
              </a:rPr>
              <a:t>One additional School Resource Officer ($40K, $160K ongoing)</a:t>
            </a:r>
          </a:p>
          <a:p>
            <a:r>
              <a:rPr lang="en-US" b="1" dirty="0">
                <a:latin typeface="Garamond" panose="02020404030301010803" pitchFamily="18" charset="0"/>
              </a:rPr>
              <a:t>Engineering Services Department</a:t>
            </a:r>
            <a:endParaRPr lang="en-US" dirty="0">
              <a:latin typeface="Garamond" panose="02020404030301010803" pitchFamily="18" charset="0"/>
            </a:endParaRPr>
          </a:p>
          <a:p>
            <a:pPr lvl="1"/>
            <a:r>
              <a:rPr lang="en-US" dirty="0">
                <a:latin typeface="Garamond" panose="02020404030301010803" pitchFamily="18" charset="0"/>
              </a:rPr>
              <a:t>Professional Services Increase ($150K)</a:t>
            </a:r>
          </a:p>
          <a:p>
            <a:r>
              <a:rPr lang="en-US" b="1" dirty="0">
                <a:latin typeface="Garamond" panose="02020404030301010803" pitchFamily="18" charset="0"/>
              </a:rPr>
              <a:t>City Attorney</a:t>
            </a:r>
          </a:p>
          <a:p>
            <a:pPr lvl="1"/>
            <a:r>
              <a:rPr lang="en-US" dirty="0">
                <a:latin typeface="Garamond" panose="02020404030301010803" pitchFamily="18" charset="0"/>
              </a:rPr>
              <a:t>Legal Expense Increase ($500K)</a:t>
            </a:r>
          </a:p>
          <a:p>
            <a:r>
              <a:rPr lang="en-US" b="1" dirty="0">
                <a:latin typeface="Garamond" panose="02020404030301010803" pitchFamily="18" charset="0"/>
              </a:rPr>
              <a:t>Updated Salary Schedule</a:t>
            </a:r>
          </a:p>
        </p:txBody>
      </p:sp>
    </p:spTree>
    <p:extLst>
      <p:ext uri="{BB962C8B-B14F-4D97-AF65-F5344CB8AC3E}">
        <p14:creationId xmlns:p14="http://schemas.microsoft.com/office/powerpoint/2010/main" val="42737654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1088684" y="804519"/>
            <a:ext cx="7202456" cy="1049235"/>
          </a:xfrm>
        </p:spPr>
        <p:txBody>
          <a:bodyPr>
            <a:normAutofit/>
          </a:bodyPr>
          <a:lstStyle/>
          <a:p>
            <a:r>
              <a:rPr lang="en-US" dirty="0">
                <a:latin typeface="Garamond" panose="02020404030301010803" pitchFamily="18" charset="0"/>
              </a:rPr>
              <a:t>FY18/19 Mid-Year Adjustments</a:t>
            </a:r>
            <a:br>
              <a:rPr lang="en-US" dirty="0">
                <a:latin typeface="Garamond" panose="02020404030301010803" pitchFamily="18" charset="0"/>
              </a:rPr>
            </a:br>
            <a:r>
              <a:rPr lang="en-US" dirty="0">
                <a:latin typeface="Garamond" panose="02020404030301010803" pitchFamily="18" charset="0"/>
              </a:rPr>
              <a:t>Equipment Replacement Fund</a:t>
            </a:r>
            <a:endParaRPr lang="en-US" b="1" dirty="0">
              <a:latin typeface="Garamond" panose="02020404030301010803" pitchFamily="18" charset="0"/>
            </a:endParaRPr>
          </a:p>
        </p:txBody>
      </p:sp>
      <p:graphicFrame>
        <p:nvGraphicFramePr>
          <p:cNvPr id="6" name="Content Placeholder 2">
            <a:extLst>
              <a:ext uri="{FF2B5EF4-FFF2-40B4-BE49-F238E27FC236}">
                <a16:creationId xmlns:a16="http://schemas.microsoft.com/office/drawing/2014/main" id="{AAAFF44D-6F4B-4D9D-B627-50697EA60D31}"/>
              </a:ext>
            </a:extLst>
          </p:cNvPr>
          <p:cNvGraphicFramePr>
            <a:graphicFrameLocks noGrp="1"/>
          </p:cNvGraphicFramePr>
          <p:nvPr>
            <p:ph idx="1"/>
            <p:extLst>
              <p:ext uri="{D42A27DB-BD31-4B8C-83A1-F6EECF244321}">
                <p14:modId xmlns:p14="http://schemas.microsoft.com/office/powerpoint/2010/main" val="3748962260"/>
              </p:ext>
            </p:extLst>
          </p:nvPr>
        </p:nvGraphicFramePr>
        <p:xfrm>
          <a:off x="1088231" y="2340435"/>
          <a:ext cx="7203281" cy="332449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740606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Garamond" panose="02020404030301010803" pitchFamily="18" charset="0"/>
              </a:rPr>
              <a:t>Allocation of Unassigned Fund Balance</a:t>
            </a:r>
          </a:p>
        </p:txBody>
      </p:sp>
      <mc:AlternateContent xmlns:mc="http://schemas.openxmlformats.org/markup-compatibility/2006" xmlns:p14="http://schemas.microsoft.com/office/powerpoint/2010/main">
        <mc:Choice Requires="p14">
          <p:contentPart p14:bwMode="auto" r:id="rId2">
            <p14:nvContentPartPr>
              <p14:cNvPr id="4" name="Ink 3">
                <a:extLst>
                  <a:ext uri="{FF2B5EF4-FFF2-40B4-BE49-F238E27FC236}">
                    <a16:creationId xmlns:a16="http://schemas.microsoft.com/office/drawing/2014/main" id="{391D84B3-C67A-4A0B-8857-BF0CBA3B7FF8}"/>
                  </a:ext>
                </a:extLst>
              </p14:cNvPr>
              <p14:cNvContentPartPr/>
              <p14:nvPr/>
            </p14:nvContentPartPr>
            <p14:xfrm>
              <a:off x="5063437" y="4451127"/>
              <a:ext cx="24480" cy="21960"/>
            </p14:xfrm>
          </p:contentPart>
        </mc:Choice>
        <mc:Fallback xmlns="">
          <p:pic>
            <p:nvPicPr>
              <p:cNvPr id="4" name="Ink 3">
                <a:extLst>
                  <a:ext uri="{FF2B5EF4-FFF2-40B4-BE49-F238E27FC236}">
                    <a16:creationId xmlns:a16="http://schemas.microsoft.com/office/drawing/2014/main" id="{391D84B3-C67A-4A0B-8857-BF0CBA3B7FF8}"/>
                  </a:ext>
                </a:extLst>
              </p:cNvPr>
              <p:cNvPicPr/>
              <p:nvPr/>
            </p:nvPicPr>
            <p:blipFill>
              <a:blip r:embed="rId3"/>
              <a:stretch>
                <a:fillRect/>
              </a:stretch>
            </p:blipFill>
            <p:spPr>
              <a:xfrm>
                <a:off x="5054437" y="4442127"/>
                <a:ext cx="42120" cy="39600"/>
              </a:xfrm>
              <a:prstGeom prst="rect">
                <a:avLst/>
              </a:prstGeom>
            </p:spPr>
          </p:pic>
        </mc:Fallback>
      </mc:AlternateContent>
      <p:pic>
        <p:nvPicPr>
          <p:cNvPr id="6" name="Picture 5">
            <a:extLst>
              <a:ext uri="{FF2B5EF4-FFF2-40B4-BE49-F238E27FC236}">
                <a16:creationId xmlns:a16="http://schemas.microsoft.com/office/drawing/2014/main" id="{614FFCF1-2829-4A65-B4C4-5AFC401750A3}"/>
              </a:ext>
            </a:extLst>
          </p:cNvPr>
          <p:cNvPicPr>
            <a:picLocks noChangeAspect="1"/>
          </p:cNvPicPr>
          <p:nvPr/>
        </p:nvPicPr>
        <p:blipFill>
          <a:blip r:embed="rId4"/>
          <a:stretch>
            <a:fillRect/>
          </a:stretch>
        </p:blipFill>
        <p:spPr>
          <a:xfrm>
            <a:off x="-7474" y="23567"/>
            <a:ext cx="9151473" cy="6863606"/>
          </a:xfrm>
          <a:prstGeom prst="rect">
            <a:avLst/>
          </a:prstGeom>
        </p:spPr>
      </p:pic>
    </p:spTree>
    <p:extLst>
      <p:ext uri="{BB962C8B-B14F-4D97-AF65-F5344CB8AC3E}">
        <p14:creationId xmlns:p14="http://schemas.microsoft.com/office/powerpoint/2010/main" val="37507596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Garamond" panose="02020404030301010803" pitchFamily="18" charset="0"/>
              </a:rPr>
              <a:t>Allocation of Unassigned Fund Balance</a:t>
            </a:r>
          </a:p>
        </p:txBody>
      </p:sp>
      <mc:AlternateContent xmlns:mc="http://schemas.openxmlformats.org/markup-compatibility/2006" xmlns:p14="http://schemas.microsoft.com/office/powerpoint/2010/main">
        <mc:Choice Requires="p14">
          <p:contentPart p14:bwMode="auto" r:id="rId2">
            <p14:nvContentPartPr>
              <p14:cNvPr id="4" name="Ink 3">
                <a:extLst>
                  <a:ext uri="{FF2B5EF4-FFF2-40B4-BE49-F238E27FC236}">
                    <a16:creationId xmlns:a16="http://schemas.microsoft.com/office/drawing/2014/main" id="{391D84B3-C67A-4A0B-8857-BF0CBA3B7FF8}"/>
                  </a:ext>
                </a:extLst>
              </p14:cNvPr>
              <p14:cNvContentPartPr/>
              <p14:nvPr/>
            </p14:nvContentPartPr>
            <p14:xfrm>
              <a:off x="5063437" y="4451127"/>
              <a:ext cx="24480" cy="21960"/>
            </p14:xfrm>
          </p:contentPart>
        </mc:Choice>
        <mc:Fallback xmlns="">
          <p:pic>
            <p:nvPicPr>
              <p:cNvPr id="4" name="Ink 3">
                <a:extLst>
                  <a:ext uri="{FF2B5EF4-FFF2-40B4-BE49-F238E27FC236}">
                    <a16:creationId xmlns:a16="http://schemas.microsoft.com/office/drawing/2014/main" id="{391D84B3-C67A-4A0B-8857-BF0CBA3B7FF8}"/>
                  </a:ext>
                </a:extLst>
              </p:cNvPr>
              <p:cNvPicPr/>
              <p:nvPr/>
            </p:nvPicPr>
            <p:blipFill>
              <a:blip r:embed="rId3"/>
              <a:stretch>
                <a:fillRect/>
              </a:stretch>
            </p:blipFill>
            <p:spPr>
              <a:xfrm>
                <a:off x="5054437" y="4442127"/>
                <a:ext cx="42120" cy="39600"/>
              </a:xfrm>
              <a:prstGeom prst="rect">
                <a:avLst/>
              </a:prstGeom>
            </p:spPr>
          </p:pic>
        </mc:Fallback>
      </mc:AlternateContent>
      <p:pic>
        <p:nvPicPr>
          <p:cNvPr id="3" name="Picture 2">
            <a:extLst>
              <a:ext uri="{FF2B5EF4-FFF2-40B4-BE49-F238E27FC236}">
                <a16:creationId xmlns:a16="http://schemas.microsoft.com/office/drawing/2014/main" id="{1BE6C0B4-1964-4ED2-B244-68EDDCCBEF6C}"/>
              </a:ext>
            </a:extLst>
          </p:cNvPr>
          <p:cNvPicPr>
            <a:picLocks noChangeAspect="1"/>
          </p:cNvPicPr>
          <p:nvPr/>
        </p:nvPicPr>
        <p:blipFill>
          <a:blip r:embed="rId4"/>
          <a:stretch>
            <a:fillRect/>
          </a:stretch>
        </p:blipFill>
        <p:spPr>
          <a:xfrm>
            <a:off x="313246" y="2057400"/>
            <a:ext cx="8517508" cy="3073400"/>
          </a:xfrm>
          <a:prstGeom prst="rect">
            <a:avLst/>
          </a:prstGeom>
        </p:spPr>
      </p:pic>
    </p:spTree>
    <p:extLst>
      <p:ext uri="{BB962C8B-B14F-4D97-AF65-F5344CB8AC3E}">
        <p14:creationId xmlns:p14="http://schemas.microsoft.com/office/powerpoint/2010/main" val="2659989594"/>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TotalTime>
  <Words>1131</Words>
  <Application>Microsoft Office PowerPoint</Application>
  <PresentationFormat>On-screen Show (4:3)</PresentationFormat>
  <Paragraphs>105</Paragraphs>
  <Slides>11</Slides>
  <Notes>5</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11</vt:i4>
      </vt:variant>
    </vt:vector>
  </HeadingPairs>
  <TitlesOfParts>
    <vt:vector size="18" baseType="lpstr">
      <vt:lpstr>Arial</vt:lpstr>
      <vt:lpstr>Calibri</vt:lpstr>
      <vt:lpstr>Calibri (Body)</vt:lpstr>
      <vt:lpstr>Garamond</vt:lpstr>
      <vt:lpstr>Gill Sans MT</vt:lpstr>
      <vt:lpstr>Custom Design</vt:lpstr>
      <vt:lpstr>Gallery</vt:lpstr>
      <vt:lpstr>PowerPoint Presentation</vt:lpstr>
      <vt:lpstr>General Fund Mid-Year Highlights</vt:lpstr>
      <vt:lpstr>Revenue Trends Mid-Year FY18/19 vs. Prior Year</vt:lpstr>
      <vt:lpstr>Expenditure Trends Mid-Year FY18/19 vs. Prior Year</vt:lpstr>
      <vt:lpstr>SEWER AND SOLID WASTE Mid-Year FY18/19 vs. Prior Year</vt:lpstr>
      <vt:lpstr>FY18/19 Mid-Year Adjustments Operating Budget (general Fund)</vt:lpstr>
      <vt:lpstr>FY18/19 Mid-Year Adjustments Equipment Replacement Fund</vt:lpstr>
      <vt:lpstr>Allocation of Unassigned Fund Balance</vt:lpstr>
      <vt:lpstr>Allocation of Unassigned Fund Balance</vt:lpstr>
      <vt:lpstr>PowerPoint Presentation</vt:lpstr>
      <vt:lpstr>NEXT steps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Sharif Etman</dc:creator>
  <cp:lastModifiedBy>Sharif Etman</cp:lastModifiedBy>
  <cp:revision>3</cp:revision>
  <dcterms:created xsi:type="dcterms:W3CDTF">2019-02-27T00:16:49Z</dcterms:created>
  <dcterms:modified xsi:type="dcterms:W3CDTF">2019-02-27T00:40:35Z</dcterms:modified>
</cp:coreProperties>
</file>